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1.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2.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3.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notesSlides/notesSlide4.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notesSlides/notesSlide5.xml" ContentType="application/vnd.openxmlformats-officedocument.presentationml.notesSlide+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notesSlides/notesSlide6.xml" ContentType="application/vnd.openxmlformats-officedocument.presentationml.notesSlide+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notesSlides/notesSlide7.xml" ContentType="application/vnd.openxmlformats-officedocument.presentationml.notesSlide+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notesSlides/notesSlide8.xml" ContentType="application/vnd.openxmlformats-officedocument.presentationml.notesSlide+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notesSlides/notesSlide9.xml" ContentType="application/vnd.openxmlformats-officedocument.presentationml.notesSlide+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notesSlides/notesSlide10.xml" ContentType="application/vnd.openxmlformats-officedocument.presentationml.notesSlide+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notesSlides/notesSlide11.xml" ContentType="application/vnd.openxmlformats-officedocument.presentationml.notesSlide+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notesSlides/notesSlide12.xml" ContentType="application/vnd.openxmlformats-officedocument.presentationml.notesSlide+xml"/>
  <Override PartName="/ppt/tags/tag74.xml" ContentType="application/vnd.openxmlformats-officedocument.presentationml.tags+xml"/>
  <Override PartName="/ppt/tags/tag75.xml" ContentType="application/vnd.openxmlformats-officedocument.presentationml.tags+xml"/>
  <Override PartName="/ppt/notesSlides/notesSlide13.xml" ContentType="application/vnd.openxmlformats-officedocument.presentationml.notesSlide+xml"/>
  <Override PartName="/ppt/tags/tag76.xml" ContentType="application/vnd.openxmlformats-officedocument.presentationml.tags+xml"/>
  <Override PartName="/ppt/tags/tag77.xml" ContentType="application/vnd.openxmlformats-officedocument.presentationml.tags+xml"/>
  <Override PartName="/ppt/notesSlides/notesSlide14.xml" ContentType="application/vnd.openxmlformats-officedocument.presentationml.notesSlide+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notesSlides/notesSlide15.xml" ContentType="application/vnd.openxmlformats-officedocument.presentationml.notesSlide+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notesSlides/notesSlide16.xml" ContentType="application/vnd.openxmlformats-officedocument.presentationml.notesSlide+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notesSlides/notesSlide17.xml" ContentType="application/vnd.openxmlformats-officedocument.presentationml.notesSlide+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notesSlides/notesSlide18.xml" ContentType="application/vnd.openxmlformats-officedocument.presentationml.notesSlide+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notesSlides/notesSlide19.xml" ContentType="application/vnd.openxmlformats-officedocument.presentationml.notesSlide+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notesSlides/notesSlide20.xml" ContentType="application/vnd.openxmlformats-officedocument.presentationml.notesSlide+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23"/>
  </p:notesMasterIdLst>
  <p:handoutMasterIdLst>
    <p:handoutMasterId r:id="rId24"/>
  </p:handoutMasterIdLst>
  <p:sldIdLst>
    <p:sldId id="1111" r:id="rId2"/>
    <p:sldId id="1316" r:id="rId3"/>
    <p:sldId id="1320" r:id="rId4"/>
    <p:sldId id="1319" r:id="rId5"/>
    <p:sldId id="1321" r:id="rId6"/>
    <p:sldId id="1322" r:id="rId7"/>
    <p:sldId id="1323" r:id="rId8"/>
    <p:sldId id="1258" r:id="rId9"/>
    <p:sldId id="1255" r:id="rId10"/>
    <p:sldId id="1244" r:id="rId11"/>
    <p:sldId id="1312" r:id="rId12"/>
    <p:sldId id="1311" r:id="rId13"/>
    <p:sldId id="1310" r:id="rId14"/>
    <p:sldId id="1245" r:id="rId15"/>
    <p:sldId id="1313" r:id="rId16"/>
    <p:sldId id="1314" r:id="rId17"/>
    <p:sldId id="1282" r:id="rId18"/>
    <p:sldId id="1285" r:id="rId19"/>
    <p:sldId id="1317" r:id="rId20"/>
    <p:sldId id="1318" r:id="rId21"/>
    <p:sldId id="1120" r:id="rId22"/>
  </p:sldIdLst>
  <p:sldSz cx="12192000" cy="6858000"/>
  <p:notesSz cx="6858000" cy="9144000"/>
  <p:embeddedFontLst>
    <p:embeddedFont>
      <p:font typeface="锦绣宋体" panose="02010600030101010101" charset="-122"/>
      <p:regular r:id="rId25"/>
    </p:embeddedFont>
    <p:embeddedFont>
      <p:font typeface="微软雅黑" panose="020B0503020204020204" pitchFamily="34" charset="-122"/>
      <p:regular r:id="rId26"/>
      <p:bold r:id="rId27"/>
    </p:embeddedFont>
  </p:embeddedFontLst>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作者" initials="A" lastIdx="0" clrIdx="3"/>
  <p:cmAuthor id="5" name="软微 王" initials="软王" lastIdx="2" clrIdx="4">
    <p:extLst>
      <p:ext uri="{19B8F6BF-5375-455C-9EA6-DF929625EA0E}">
        <p15:presenceInfo xmlns:p15="http://schemas.microsoft.com/office/powerpoint/2012/main" userId="c113069540fb13c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91F68"/>
    <a:srgbClr val="4D7EC2"/>
    <a:srgbClr val="F0F0F0"/>
    <a:srgbClr val="E0E0E0"/>
    <a:srgbClr val="10439D"/>
    <a:srgbClr val="0E419C"/>
    <a:srgbClr val="DEEBF7"/>
    <a:srgbClr val="90BCEA"/>
    <a:srgbClr val="20438A"/>
    <a:srgbClr val="1E428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15" autoAdjust="0"/>
    <p:restoredTop sz="77440" autoAdjust="0"/>
  </p:normalViewPr>
  <p:slideViewPr>
    <p:cSldViewPr snapToGrid="0">
      <p:cViewPr varScale="1">
        <p:scale>
          <a:sx n="66" d="100"/>
          <a:sy n="66" d="100"/>
        </p:scale>
        <p:origin x="1046" y="38"/>
      </p:cViewPr>
      <p:guideLst/>
    </p:cSldViewPr>
  </p:slideViewPr>
  <p:notesTextViewPr>
    <p:cViewPr>
      <p:scale>
        <a:sx n="1" d="1"/>
        <a:sy n="1" d="1"/>
      </p:scale>
      <p:origin x="0" y="0"/>
    </p:cViewPr>
  </p:notesTextViewPr>
  <p:notesViewPr>
    <p:cSldViewPr snapToGrid="0">
      <p:cViewPr varScale="1">
        <p:scale>
          <a:sx n="64" d="100"/>
          <a:sy n="64" d="100"/>
        </p:scale>
        <p:origin x="2962" y="8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2025/3/9</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D371F4-B49E-4375-B4EB-31B3EAF04CFE}" type="datetimeFigureOut">
              <a:rPr lang="zh-CN" altLang="en-US" smtClean="0"/>
              <a:t>2025/3/9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6B9276-3D5B-46B9-8FB9-3C5C11460D11}"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0DACE-38E0-42D2-9336-2B707D34BC6D}" type="slidenum">
              <a:rPr lang="zh-CN" altLang="en-US" smtClean="0"/>
              <a:t>10</a:t>
            </a:fld>
            <a:endParaRPr lang="zh-CN" altLang="en-US"/>
          </a:p>
        </p:txBody>
      </p:sp>
    </p:spTree>
    <p:extLst>
      <p:ext uri="{BB962C8B-B14F-4D97-AF65-F5344CB8AC3E}">
        <p14:creationId xmlns:p14="http://schemas.microsoft.com/office/powerpoint/2010/main" val="36269190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A03457-107F-FFF0-0DA4-08731206AD0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B332D57-E9DB-D1EA-98D5-21541403259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93F1F6B-64A4-1C9B-F887-1CF62BFC075B}"/>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901B504F-3D37-AD92-4AA9-6C81E333E952}"/>
              </a:ext>
            </a:extLst>
          </p:cNvPr>
          <p:cNvSpPr>
            <a:spLocks noGrp="1"/>
          </p:cNvSpPr>
          <p:nvPr>
            <p:ph type="sldNum" sz="quarter" idx="10"/>
          </p:nvPr>
        </p:nvSpPr>
        <p:spPr/>
        <p:txBody>
          <a:bodyPr/>
          <a:lstStyle/>
          <a:p>
            <a:fld id="{85D0DACE-38E0-42D2-9336-2B707D34BC6D}" type="slidenum">
              <a:rPr lang="zh-CN" altLang="en-US" smtClean="0"/>
              <a:t>11</a:t>
            </a:fld>
            <a:endParaRPr lang="zh-CN" altLang="en-US"/>
          </a:p>
        </p:txBody>
      </p:sp>
    </p:spTree>
    <p:extLst>
      <p:ext uri="{BB962C8B-B14F-4D97-AF65-F5344CB8AC3E}">
        <p14:creationId xmlns:p14="http://schemas.microsoft.com/office/powerpoint/2010/main" val="10665572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16D0F3-CC6D-6B46-D88F-3288DE23AAB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4D9D5E5-807D-6F80-788B-615E2EA53FA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96FFD8E-FDCF-A0A3-23FF-5FAF845C5026}"/>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CE7F49BD-604D-391B-E5A0-3AD0609393A7}"/>
              </a:ext>
            </a:extLst>
          </p:cNvPr>
          <p:cNvSpPr>
            <a:spLocks noGrp="1"/>
          </p:cNvSpPr>
          <p:nvPr>
            <p:ph type="sldNum" sz="quarter" idx="10"/>
          </p:nvPr>
        </p:nvSpPr>
        <p:spPr/>
        <p:txBody>
          <a:bodyPr/>
          <a:lstStyle/>
          <a:p>
            <a:fld id="{85D0DACE-38E0-42D2-9336-2B707D34BC6D}" type="slidenum">
              <a:rPr lang="zh-CN" altLang="en-US" smtClean="0"/>
              <a:t>12</a:t>
            </a:fld>
            <a:endParaRPr lang="zh-CN" altLang="en-US"/>
          </a:p>
        </p:txBody>
      </p:sp>
    </p:spTree>
    <p:extLst>
      <p:ext uri="{BB962C8B-B14F-4D97-AF65-F5344CB8AC3E}">
        <p14:creationId xmlns:p14="http://schemas.microsoft.com/office/powerpoint/2010/main" val="2687402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2E50ED-06D6-D751-5255-CCD3DFA60D4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4A43119-6796-884F-ED5E-CD0F3FE8FC8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DEBEBB7-BD56-ABAD-61FE-B1D1CA13D317}"/>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DE73CB69-5AF8-06F2-6BAA-FCA4A5504BD8}"/>
              </a:ext>
            </a:extLst>
          </p:cNvPr>
          <p:cNvSpPr>
            <a:spLocks noGrp="1"/>
          </p:cNvSpPr>
          <p:nvPr>
            <p:ph type="sldNum" sz="quarter" idx="10"/>
          </p:nvPr>
        </p:nvSpPr>
        <p:spPr/>
        <p:txBody>
          <a:bodyPr/>
          <a:lstStyle/>
          <a:p>
            <a:fld id="{85D0DACE-38E0-42D2-9336-2B707D34BC6D}" type="slidenum">
              <a:rPr lang="zh-CN" altLang="en-US" smtClean="0"/>
              <a:t>13</a:t>
            </a:fld>
            <a:endParaRPr lang="zh-CN" altLang="en-US"/>
          </a:p>
        </p:txBody>
      </p:sp>
    </p:spTree>
    <p:extLst>
      <p:ext uri="{BB962C8B-B14F-4D97-AF65-F5344CB8AC3E}">
        <p14:creationId xmlns:p14="http://schemas.microsoft.com/office/powerpoint/2010/main" val="21495079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0DACE-38E0-42D2-9336-2B707D34BC6D}" type="slidenum">
              <a:rPr lang="zh-CN" altLang="en-US" smtClean="0"/>
              <a:t>14</a:t>
            </a:fld>
            <a:endParaRPr lang="zh-CN" altLang="en-US"/>
          </a:p>
        </p:txBody>
      </p:sp>
    </p:spTree>
    <p:extLst>
      <p:ext uri="{BB962C8B-B14F-4D97-AF65-F5344CB8AC3E}">
        <p14:creationId xmlns:p14="http://schemas.microsoft.com/office/powerpoint/2010/main" val="29328731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F10807-B179-B738-6BDE-10E3372C18E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DFC40E6-B8DF-9B05-65EE-914A065CD89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8C8D400-A951-6D72-F05A-75B049614B47}"/>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CD5A905-D9E6-4B7E-9A54-8F41A10503A1}"/>
              </a:ext>
            </a:extLst>
          </p:cNvPr>
          <p:cNvSpPr>
            <a:spLocks noGrp="1"/>
          </p:cNvSpPr>
          <p:nvPr>
            <p:ph type="sldNum" sz="quarter" idx="10"/>
          </p:nvPr>
        </p:nvSpPr>
        <p:spPr/>
        <p:txBody>
          <a:bodyPr/>
          <a:lstStyle/>
          <a:p>
            <a:fld id="{85D0DACE-38E0-42D2-9336-2B707D34BC6D}" type="slidenum">
              <a:rPr lang="zh-CN" altLang="en-US" smtClean="0"/>
              <a:t>15</a:t>
            </a:fld>
            <a:endParaRPr lang="zh-CN" altLang="en-US"/>
          </a:p>
        </p:txBody>
      </p:sp>
    </p:spTree>
    <p:extLst>
      <p:ext uri="{BB962C8B-B14F-4D97-AF65-F5344CB8AC3E}">
        <p14:creationId xmlns:p14="http://schemas.microsoft.com/office/powerpoint/2010/main" val="20312719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68CAE9-C16B-7267-64CA-66E5989FA56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5351630-D837-E72A-BC11-01B92949472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CECEF78-4DF1-99D1-F7AC-FE8F5C51EB55}"/>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C289392F-826F-1599-8764-F8EBF6C97367}"/>
              </a:ext>
            </a:extLst>
          </p:cNvPr>
          <p:cNvSpPr>
            <a:spLocks noGrp="1"/>
          </p:cNvSpPr>
          <p:nvPr>
            <p:ph type="sldNum" sz="quarter" idx="10"/>
          </p:nvPr>
        </p:nvSpPr>
        <p:spPr/>
        <p:txBody>
          <a:bodyPr/>
          <a:lstStyle/>
          <a:p>
            <a:fld id="{85D0DACE-38E0-42D2-9336-2B707D34BC6D}" type="slidenum">
              <a:rPr lang="zh-CN" altLang="en-US" smtClean="0"/>
              <a:t>16</a:t>
            </a:fld>
            <a:endParaRPr lang="zh-CN" altLang="en-US"/>
          </a:p>
        </p:txBody>
      </p:sp>
    </p:spTree>
    <p:extLst>
      <p:ext uri="{BB962C8B-B14F-4D97-AF65-F5344CB8AC3E}">
        <p14:creationId xmlns:p14="http://schemas.microsoft.com/office/powerpoint/2010/main" val="4002071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18AE1F-8EB3-789D-9267-B35EFCB1397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B52045B-5C02-FEF5-1508-25B0D30CBC6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F21F348-CC50-D86E-735B-588D8297B2F8}"/>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A7F45EB6-B298-847C-17C5-1D3C56BCF1CE}"/>
              </a:ext>
            </a:extLst>
          </p:cNvPr>
          <p:cNvSpPr>
            <a:spLocks noGrp="1"/>
          </p:cNvSpPr>
          <p:nvPr>
            <p:ph type="sldNum" sz="quarter" idx="10"/>
          </p:nvPr>
        </p:nvSpPr>
        <p:spPr/>
        <p:txBody>
          <a:bodyPr/>
          <a:lstStyle/>
          <a:p>
            <a:fld id="{85D0DACE-38E0-42D2-9336-2B707D34BC6D}" type="slidenum">
              <a:rPr lang="zh-CN" altLang="en-US" smtClean="0"/>
              <a:t>17</a:t>
            </a:fld>
            <a:endParaRPr lang="zh-CN" altLang="en-US"/>
          </a:p>
        </p:txBody>
      </p:sp>
    </p:spTree>
    <p:extLst>
      <p:ext uri="{BB962C8B-B14F-4D97-AF65-F5344CB8AC3E}">
        <p14:creationId xmlns:p14="http://schemas.microsoft.com/office/powerpoint/2010/main" val="33377928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14A91C-D627-E5A4-1505-55086AF3F8F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6ADFF39-4AC9-D040-4D6A-EA8A715F7A7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EB1FF67-94B9-D038-E3A0-255E50F44AF2}"/>
              </a:ext>
            </a:extLst>
          </p:cNvPr>
          <p:cNvSpPr>
            <a:spLocks noGrp="1"/>
          </p:cNvSpPr>
          <p:nvPr>
            <p:ph type="body" idx="1"/>
          </p:nvPr>
        </p:nvSpPr>
        <p:spPr/>
        <p:txBody>
          <a:bodyPr/>
          <a:lstStyle/>
          <a:p>
            <a:r>
              <a:rPr lang="zh-CN" altLang="en-US" dirty="0"/>
              <a:t>提示同学们将实物连接在面包板最右侧</a:t>
            </a:r>
            <a:r>
              <a:rPr lang="en-US" altLang="zh-CN" dirty="0"/>
              <a:t>4</a:t>
            </a:r>
            <a:r>
              <a:rPr lang="zh-CN" altLang="en-US" dirty="0"/>
              <a:t>组</a:t>
            </a:r>
            <a:endParaRPr lang="en-US" altLang="zh-CN" dirty="0"/>
          </a:p>
          <a:p>
            <a:r>
              <a:rPr lang="zh-CN" altLang="en-US" dirty="0"/>
              <a:t>选择一列，用电阻连接最上面一排</a:t>
            </a:r>
            <a:r>
              <a:rPr lang="en-US" altLang="zh-CN" dirty="0"/>
              <a:t>(X)</a:t>
            </a:r>
            <a:r>
              <a:rPr lang="zh-CN" altLang="en-US" dirty="0"/>
              <a:t>和中间上半列，用小灯泡跨接在凹槽上，用导线连接下半列和最下面一排</a:t>
            </a:r>
            <a:r>
              <a:rPr lang="en-US" altLang="zh-CN" dirty="0"/>
              <a:t>(Y)</a:t>
            </a:r>
            <a:endParaRPr lang="zh-CN" altLang="en-US" dirty="0"/>
          </a:p>
        </p:txBody>
      </p:sp>
      <p:sp>
        <p:nvSpPr>
          <p:cNvPr id="4" name="灯片编号占位符 3">
            <a:extLst>
              <a:ext uri="{FF2B5EF4-FFF2-40B4-BE49-F238E27FC236}">
                <a16:creationId xmlns:a16="http://schemas.microsoft.com/office/drawing/2014/main" id="{C1F24FD2-26F5-9256-4E3D-99B8564E896E}"/>
              </a:ext>
            </a:extLst>
          </p:cNvPr>
          <p:cNvSpPr>
            <a:spLocks noGrp="1"/>
          </p:cNvSpPr>
          <p:nvPr>
            <p:ph type="sldNum" sz="quarter" idx="10"/>
          </p:nvPr>
        </p:nvSpPr>
        <p:spPr/>
        <p:txBody>
          <a:bodyPr/>
          <a:lstStyle/>
          <a:p>
            <a:fld id="{85D0DACE-38E0-42D2-9336-2B707D34BC6D}" type="slidenum">
              <a:rPr lang="zh-CN" altLang="en-US" smtClean="0"/>
              <a:t>18</a:t>
            </a:fld>
            <a:endParaRPr lang="zh-CN" altLang="en-US"/>
          </a:p>
        </p:txBody>
      </p:sp>
    </p:spTree>
    <p:extLst>
      <p:ext uri="{BB962C8B-B14F-4D97-AF65-F5344CB8AC3E}">
        <p14:creationId xmlns:p14="http://schemas.microsoft.com/office/powerpoint/2010/main" val="23542051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29F88D-6FD5-53BD-68AA-525462AB997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EADE95D-75F8-FA9F-103C-B52BA00ADE7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97F8A09-BFA5-EE64-A615-8887882FE2B5}"/>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155946B9-DA42-C09E-35DD-8DBFA5374E1F}"/>
              </a:ext>
            </a:extLst>
          </p:cNvPr>
          <p:cNvSpPr>
            <a:spLocks noGrp="1"/>
          </p:cNvSpPr>
          <p:nvPr>
            <p:ph type="sldNum" sz="quarter" idx="10"/>
          </p:nvPr>
        </p:nvSpPr>
        <p:spPr/>
        <p:txBody>
          <a:bodyPr/>
          <a:lstStyle/>
          <a:p>
            <a:fld id="{85D0DACE-38E0-42D2-9336-2B707D34BC6D}" type="slidenum">
              <a:rPr lang="zh-CN" altLang="en-US" smtClean="0"/>
              <a:t>19</a:t>
            </a:fld>
            <a:endParaRPr lang="zh-CN" altLang="en-US"/>
          </a:p>
        </p:txBody>
      </p:sp>
    </p:spTree>
    <p:extLst>
      <p:ext uri="{BB962C8B-B14F-4D97-AF65-F5344CB8AC3E}">
        <p14:creationId xmlns:p14="http://schemas.microsoft.com/office/powerpoint/2010/main" val="19400065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D1C744-88A6-2E13-55B0-35F0CA955C2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72CEF2C-6775-B192-F8C6-064A9276D2D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DFEAADA-CEA3-17DF-DE38-3F705AEBC84B}"/>
              </a:ext>
            </a:extLst>
          </p:cNvPr>
          <p:cNvSpPr>
            <a:spLocks noGrp="1"/>
          </p:cNvSpPr>
          <p:nvPr>
            <p:ph type="body" idx="1"/>
          </p:nvPr>
        </p:nvSpPr>
        <p:spPr/>
        <p:txBody>
          <a:bodyPr/>
          <a:lstStyle/>
          <a:p>
            <a:r>
              <a:rPr lang="zh-CN" altLang="en-US" dirty="0"/>
              <a:t>接下来先给大家介绍一下电荷的概念。实际上如果存在一个超级放大镜，可以把看到的物体放大千亿（</a:t>
            </a:r>
            <a:r>
              <a:rPr lang="en-US" altLang="zh-CN" dirty="0"/>
              <a:t>10</a:t>
            </a:r>
            <a:r>
              <a:rPr lang="zh-CN" altLang="en-US" dirty="0"/>
              <a:t>的</a:t>
            </a:r>
            <a:r>
              <a:rPr lang="en-US" altLang="zh-CN" dirty="0"/>
              <a:t>11</a:t>
            </a:r>
            <a:r>
              <a:rPr lang="zh-CN" altLang="en-US" dirty="0"/>
              <a:t>次方）倍，我们透过这个放大镜就会发现，其实几乎所有的物体都带电，因为几乎所有的物体都是由一种叫“原子”的东西构成的。原子的结构就像下面这张图画的一样，中间有一个大圆球，我们管它叫原子核。原子核中有两种东西，一个叫质子，一个叫中子，其中质子带有正电荷，而中子不带电。在原子核周围有很多小圆球围着它转，这些小圆球叫做电子，电子带负电荷。大家可以想象，我们平时所看到的所有东西都是由一个个这样的原子紧密排列在一起组成的。比如我们面前的桌子，我们所坐的椅子，都是由一个个原子组成的。大家看这幅图中的桌子，它其实是由无数个很小跟小的原子（直径为</a:t>
            </a:r>
            <a:r>
              <a:rPr lang="en-US" altLang="zh-CN" dirty="0"/>
              <a:t>10</a:t>
            </a:r>
            <a:r>
              <a:rPr lang="zh-CN" altLang="en-US" dirty="0"/>
              <a:t>的负</a:t>
            </a:r>
            <a:r>
              <a:rPr lang="en-US" altLang="zh-CN" dirty="0"/>
              <a:t>10</a:t>
            </a:r>
            <a:r>
              <a:rPr lang="zh-CN" altLang="en-US" dirty="0"/>
              <a:t>次方米，</a:t>
            </a:r>
            <a:r>
              <a:rPr lang="en-US" altLang="zh-CN" dirty="0"/>
              <a:t>0.1</a:t>
            </a:r>
            <a:r>
              <a:rPr lang="zh-CN" altLang="en-US" dirty="0"/>
              <a:t>纳米）连在一起构成的。那大家可能就有疑问了，既然它里面有这么多原子，而每个原子都有正负电荷，那为什么我们摸桌子或者椅子的时候没有感觉到它带电呢？这是因为电荷有一个性质，叫做同性相斥，异性相吸。就是说正电荷会本能地想远离其他正电荷，但负电荷会本能地靠近正电荷，而每一个原子所带有的正负电荷的数量是相等的，正负电荷抵消后它整体就呈现电中性，也就是我们常说的不带电。所以虽然有很多电荷在椅子里，但从整体上看它又是不带电的。</a:t>
            </a:r>
          </a:p>
        </p:txBody>
      </p:sp>
      <p:sp>
        <p:nvSpPr>
          <p:cNvPr id="4" name="灯片编号占位符 3">
            <a:extLst>
              <a:ext uri="{FF2B5EF4-FFF2-40B4-BE49-F238E27FC236}">
                <a16:creationId xmlns:a16="http://schemas.microsoft.com/office/drawing/2014/main" id="{C44552EE-3FA5-08E0-38BF-CD2905A50FAD}"/>
              </a:ext>
            </a:extLst>
          </p:cNvPr>
          <p:cNvSpPr>
            <a:spLocks noGrp="1"/>
          </p:cNvSpPr>
          <p:nvPr>
            <p:ph type="sldNum" sz="quarter" idx="10"/>
          </p:nvPr>
        </p:nvSpPr>
        <p:spPr/>
        <p:txBody>
          <a:bodyPr/>
          <a:lstStyle/>
          <a:p>
            <a:fld id="{85D0DACE-38E0-42D2-9336-2B707D34BC6D}" type="slidenum">
              <a:rPr lang="zh-CN" altLang="en-US" smtClean="0"/>
              <a:t>2</a:t>
            </a:fld>
            <a:endParaRPr lang="zh-CN" altLang="en-US"/>
          </a:p>
        </p:txBody>
      </p:sp>
    </p:spTree>
    <p:extLst>
      <p:ext uri="{BB962C8B-B14F-4D97-AF65-F5344CB8AC3E}">
        <p14:creationId xmlns:p14="http://schemas.microsoft.com/office/powerpoint/2010/main" val="11003622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897EC3-3855-A3CC-CA42-91D35B65195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DF302F3-DCA9-F3AC-F8D7-A0DF2529DFB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3B4C274-A093-0887-BD72-721FB0926C95}"/>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61C852BB-D048-7ED5-98BC-FBDE2CF02C59}"/>
              </a:ext>
            </a:extLst>
          </p:cNvPr>
          <p:cNvSpPr>
            <a:spLocks noGrp="1"/>
          </p:cNvSpPr>
          <p:nvPr>
            <p:ph type="sldNum" sz="quarter" idx="10"/>
          </p:nvPr>
        </p:nvSpPr>
        <p:spPr/>
        <p:txBody>
          <a:bodyPr/>
          <a:lstStyle/>
          <a:p>
            <a:fld id="{85D0DACE-38E0-42D2-9336-2B707D34BC6D}" type="slidenum">
              <a:rPr lang="zh-CN" altLang="en-US" smtClean="0"/>
              <a:t>20</a:t>
            </a:fld>
            <a:endParaRPr lang="zh-CN" altLang="en-US"/>
          </a:p>
        </p:txBody>
      </p:sp>
    </p:spTree>
    <p:extLst>
      <p:ext uri="{BB962C8B-B14F-4D97-AF65-F5344CB8AC3E}">
        <p14:creationId xmlns:p14="http://schemas.microsoft.com/office/powerpoint/2010/main" val="24102699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t>21</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43C69F-B623-4EB2-DA80-585A2DED4B5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9E1C94E-E901-7C1F-2151-76AD2E87AEA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B0E5FD2-F97A-D1EB-CDF4-A9D2CB9E0CA7}"/>
              </a:ext>
            </a:extLst>
          </p:cNvPr>
          <p:cNvSpPr>
            <a:spLocks noGrp="1"/>
          </p:cNvSpPr>
          <p:nvPr>
            <p:ph type="body" idx="1"/>
          </p:nvPr>
        </p:nvSpPr>
        <p:spPr/>
        <p:txBody>
          <a:bodyPr/>
          <a:lstStyle/>
          <a:p>
            <a:r>
              <a:rPr lang="zh-CN" altLang="en-US" dirty="0"/>
              <a:t>好，刚才已经给大家介绍了电荷的概念，接下来要给大家介绍的一个概念叫做自由电子。顾名思义，自由电子就是物体中可以自由移动的电子。大家刚才已经了解了，因为正负电荷相互吸引，所以每个电子基本都是在自己的原子核附近运动。但在某些物体中，有部分电子可以在整个物体中移动，而不仅仅局限在自己的原子核周围，这些电子就被称为自由电子。根据物体中含有自由电子的数量，就可以大致判断出这个物体是导体、半导体还是绝缘体。在下面这幅图中，大家可以把导带中的这些笑脸近似理解为自由电子。一般情况下，导体中存在大量自由电子，半导体中存在少量自由电子，而绝缘体中几乎不存在自由电子。</a:t>
            </a:r>
          </a:p>
        </p:txBody>
      </p:sp>
      <p:sp>
        <p:nvSpPr>
          <p:cNvPr id="4" name="灯片编号占位符 3">
            <a:extLst>
              <a:ext uri="{FF2B5EF4-FFF2-40B4-BE49-F238E27FC236}">
                <a16:creationId xmlns:a16="http://schemas.microsoft.com/office/drawing/2014/main" id="{DCBA8819-DB3F-5901-6243-74F463FD97E4}"/>
              </a:ext>
            </a:extLst>
          </p:cNvPr>
          <p:cNvSpPr>
            <a:spLocks noGrp="1"/>
          </p:cNvSpPr>
          <p:nvPr>
            <p:ph type="sldNum" sz="quarter" idx="10"/>
          </p:nvPr>
        </p:nvSpPr>
        <p:spPr/>
        <p:txBody>
          <a:bodyPr/>
          <a:lstStyle/>
          <a:p>
            <a:fld id="{85D0DACE-38E0-42D2-9336-2B707D34BC6D}" type="slidenum">
              <a:rPr lang="zh-CN" altLang="en-US" smtClean="0"/>
              <a:t>3</a:t>
            </a:fld>
            <a:endParaRPr lang="zh-CN" altLang="en-US"/>
          </a:p>
        </p:txBody>
      </p:sp>
    </p:spTree>
    <p:extLst>
      <p:ext uri="{BB962C8B-B14F-4D97-AF65-F5344CB8AC3E}">
        <p14:creationId xmlns:p14="http://schemas.microsoft.com/office/powerpoint/2010/main" val="17518949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069B85-B1C7-6824-4EBE-FB6D02F48EB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CAE8DFD-4C55-F2CF-8EB9-5CCE0D2716F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6BE5D763-2343-740F-187A-D1D9A13ED75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latin typeface="Times New Roman" panose="02020603050405020304" pitchFamily="18" charset="0"/>
                <a:ea typeface="微软雅黑" panose="020B0503020204020204" charset="-122"/>
                <a:cs typeface="Times New Roman" panose="02020603050405020304" pitchFamily="18" charset="0"/>
              </a:rPr>
              <a:t>现在我们已经知道，在导体中，存在大量可以自由移动的电子。右上角就是一个导体的图片，其中黑色的大圆球是原子核，里面标有‘</a:t>
            </a:r>
            <a:r>
              <a:rPr lang="en-US" altLang="zh-CN" dirty="0">
                <a:latin typeface="Times New Roman" panose="02020603050405020304" pitchFamily="18" charset="0"/>
                <a:ea typeface="微软雅黑" panose="020B0503020204020204" charset="-122"/>
                <a:cs typeface="Times New Roman" panose="02020603050405020304" pitchFamily="18" charset="0"/>
              </a:rPr>
              <a:t>-</a:t>
            </a:r>
            <a:r>
              <a:rPr lang="zh-CN" altLang="en-US" dirty="0">
                <a:latin typeface="Times New Roman" panose="02020603050405020304" pitchFamily="18" charset="0"/>
                <a:ea typeface="微软雅黑" panose="020B0503020204020204" charset="-122"/>
                <a:cs typeface="Times New Roman" panose="02020603050405020304" pitchFamily="18" charset="0"/>
              </a:rPr>
              <a:t>’的小圆球是电子。那怎么能让这个导体带电呢？请大家看右下角这张图，这张图截取放大了左边完整电路中的一部分。这两条水平的黑线中间就是导体。现在这块导体左边电压高，右边电压低。而当导体两端存在电压差时，导体中的自由电子会在电场力的作用下从电压低的地方跑向电压高的地方，形成电流，也就是我们常说的“带电”了。如果把电路比作一条河流，电压就相当于是河流的落差，落差越大，水流动的动力就越大；在电路中，电压越大，电荷移动的动力就越大。电子的定向移动方向与电流的方向相反，这是因为在历史上，人们最初定义电流方向时并不知道电子的存在，规定正电荷定向移动的方向为电流方向，而电子带负电，所以其移动方向与电流方向相反。</a:t>
            </a:r>
            <a:endParaRPr lang="en-US" altLang="zh-CN" dirty="0">
              <a:latin typeface="Times New Roman" panose="02020603050405020304" pitchFamily="18" charset="0"/>
              <a:ea typeface="微软雅黑" panose="020B0503020204020204" charset="-122"/>
              <a:cs typeface="Times New Roman" panose="02020603050405020304" pitchFamily="18" charset="0"/>
            </a:endParaRPr>
          </a:p>
          <a:p>
            <a:endParaRPr lang="zh-CN" altLang="en-US" dirty="0"/>
          </a:p>
        </p:txBody>
      </p:sp>
      <p:sp>
        <p:nvSpPr>
          <p:cNvPr id="4" name="灯片编号占位符 3">
            <a:extLst>
              <a:ext uri="{FF2B5EF4-FFF2-40B4-BE49-F238E27FC236}">
                <a16:creationId xmlns:a16="http://schemas.microsoft.com/office/drawing/2014/main" id="{736D8568-743B-33E5-4CFA-8BDCF67001C1}"/>
              </a:ext>
            </a:extLst>
          </p:cNvPr>
          <p:cNvSpPr>
            <a:spLocks noGrp="1"/>
          </p:cNvSpPr>
          <p:nvPr>
            <p:ph type="sldNum" sz="quarter" idx="10"/>
          </p:nvPr>
        </p:nvSpPr>
        <p:spPr/>
        <p:txBody>
          <a:bodyPr/>
          <a:lstStyle/>
          <a:p>
            <a:fld id="{85D0DACE-38E0-42D2-9336-2B707D34BC6D}" type="slidenum">
              <a:rPr lang="zh-CN" altLang="en-US" smtClean="0"/>
              <a:t>4</a:t>
            </a:fld>
            <a:endParaRPr lang="zh-CN" altLang="en-US"/>
          </a:p>
        </p:txBody>
      </p:sp>
    </p:spTree>
    <p:extLst>
      <p:ext uri="{BB962C8B-B14F-4D97-AF65-F5344CB8AC3E}">
        <p14:creationId xmlns:p14="http://schemas.microsoft.com/office/powerpoint/2010/main" val="25895060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62DFFE-FE2C-C701-CC63-F71884975C2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68C0D98-81CE-62F0-5EA4-A0044D07DAB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8368D2E-55B1-D4A8-9A89-CDEA4AA76E69}"/>
              </a:ext>
            </a:extLst>
          </p:cNvPr>
          <p:cNvSpPr>
            <a:spLocks noGrp="1"/>
          </p:cNvSpPr>
          <p:nvPr>
            <p:ph type="body" idx="1"/>
          </p:nvPr>
        </p:nvSpPr>
        <p:spPr/>
        <p:txBody>
          <a:bodyPr/>
          <a:lstStyle/>
          <a:p>
            <a:r>
              <a:rPr lang="zh-CN" altLang="en-US" dirty="0"/>
              <a:t>大家可能已经注意到了，自由电子在电压的作用下发生了定向移动，但原子核是不动的，那自由电子在移动的过程中就可能会碰撞到这些原子核，电子的移动速度就会因此变慢。这些阻碍电子定向移动的性质就叫做电阻。那么请大家设想一下，一根细长的铁丝和一根短粗的铁丝，哪个电阻大，哪个电阻小？</a:t>
            </a:r>
            <a:endParaRPr lang="en-US" altLang="zh-CN" dirty="0"/>
          </a:p>
        </p:txBody>
      </p:sp>
      <p:sp>
        <p:nvSpPr>
          <p:cNvPr id="4" name="灯片编号占位符 3">
            <a:extLst>
              <a:ext uri="{FF2B5EF4-FFF2-40B4-BE49-F238E27FC236}">
                <a16:creationId xmlns:a16="http://schemas.microsoft.com/office/drawing/2014/main" id="{4E66CBDD-73C4-8529-5784-5DAEBC4F2BE6}"/>
              </a:ext>
            </a:extLst>
          </p:cNvPr>
          <p:cNvSpPr>
            <a:spLocks noGrp="1"/>
          </p:cNvSpPr>
          <p:nvPr>
            <p:ph type="sldNum" sz="quarter" idx="10"/>
          </p:nvPr>
        </p:nvSpPr>
        <p:spPr/>
        <p:txBody>
          <a:bodyPr/>
          <a:lstStyle/>
          <a:p>
            <a:fld id="{85D0DACE-38E0-42D2-9336-2B707D34BC6D}" type="slidenum">
              <a:rPr lang="zh-CN" altLang="en-US" smtClean="0"/>
              <a:t>5</a:t>
            </a:fld>
            <a:endParaRPr lang="zh-CN" altLang="en-US"/>
          </a:p>
        </p:txBody>
      </p:sp>
    </p:spTree>
    <p:extLst>
      <p:ext uri="{BB962C8B-B14F-4D97-AF65-F5344CB8AC3E}">
        <p14:creationId xmlns:p14="http://schemas.microsoft.com/office/powerpoint/2010/main" val="16775266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54C174-07D1-6002-5844-D50A85C744B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9BC683C-CBA5-8712-5310-1623465517E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0B1B7CB-E63B-2529-7627-CE24244593EB}"/>
              </a:ext>
            </a:extLst>
          </p:cNvPr>
          <p:cNvSpPr>
            <a:spLocks noGrp="1"/>
          </p:cNvSpPr>
          <p:nvPr>
            <p:ph type="body" idx="1"/>
          </p:nvPr>
        </p:nvSpPr>
        <p:spPr/>
        <p:txBody>
          <a:bodyPr/>
          <a:lstStyle/>
          <a:p>
            <a:r>
              <a:rPr lang="zh-CN" altLang="en-US" dirty="0"/>
              <a:t>电压</a:t>
            </a:r>
            <a:r>
              <a:rPr lang="en-US" altLang="zh-CN" dirty="0"/>
              <a:t>6V</a:t>
            </a:r>
            <a:r>
              <a:rPr lang="zh-CN" altLang="en-US" dirty="0"/>
              <a:t>，电流</a:t>
            </a:r>
            <a:r>
              <a:rPr lang="en-US" altLang="zh-CN" dirty="0"/>
              <a:t>3mA</a:t>
            </a:r>
            <a:r>
              <a:rPr lang="zh-CN" altLang="en-US" dirty="0"/>
              <a:t>，电阻？</a:t>
            </a:r>
            <a:endParaRPr lang="en-US" altLang="zh-CN" dirty="0"/>
          </a:p>
          <a:p>
            <a:r>
              <a:rPr lang="zh-CN" altLang="en-US" dirty="0"/>
              <a:t>电阻</a:t>
            </a:r>
            <a:r>
              <a:rPr lang="en-US" altLang="zh-CN" dirty="0"/>
              <a:t>1500Ω</a:t>
            </a:r>
            <a:r>
              <a:rPr lang="zh-CN" altLang="en-US" dirty="0"/>
              <a:t>，电流</a:t>
            </a:r>
            <a:r>
              <a:rPr lang="en-US" altLang="zh-CN" dirty="0"/>
              <a:t>2mA</a:t>
            </a:r>
            <a:r>
              <a:rPr lang="zh-CN" altLang="en-US" dirty="0"/>
              <a:t>，电压？</a:t>
            </a:r>
            <a:endParaRPr lang="en-US" altLang="zh-CN" dirty="0"/>
          </a:p>
        </p:txBody>
      </p:sp>
      <p:sp>
        <p:nvSpPr>
          <p:cNvPr id="4" name="灯片编号占位符 3">
            <a:extLst>
              <a:ext uri="{FF2B5EF4-FFF2-40B4-BE49-F238E27FC236}">
                <a16:creationId xmlns:a16="http://schemas.microsoft.com/office/drawing/2014/main" id="{366E877E-2A9E-0967-57A8-FF63809432F2}"/>
              </a:ext>
            </a:extLst>
          </p:cNvPr>
          <p:cNvSpPr>
            <a:spLocks noGrp="1"/>
          </p:cNvSpPr>
          <p:nvPr>
            <p:ph type="sldNum" sz="quarter" idx="10"/>
          </p:nvPr>
        </p:nvSpPr>
        <p:spPr/>
        <p:txBody>
          <a:bodyPr/>
          <a:lstStyle/>
          <a:p>
            <a:fld id="{85D0DACE-38E0-42D2-9336-2B707D34BC6D}" type="slidenum">
              <a:rPr lang="zh-CN" altLang="en-US" smtClean="0"/>
              <a:t>6</a:t>
            </a:fld>
            <a:endParaRPr lang="zh-CN" altLang="en-US"/>
          </a:p>
        </p:txBody>
      </p:sp>
    </p:spTree>
    <p:extLst>
      <p:ext uri="{BB962C8B-B14F-4D97-AF65-F5344CB8AC3E}">
        <p14:creationId xmlns:p14="http://schemas.microsoft.com/office/powerpoint/2010/main" val="24415673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C6F7F7-25D0-D16B-AD5D-30B70214597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ED54DAF-5A66-9F11-6EA5-5C31208F49C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3A64639-534A-AC15-AC24-1659ADB2E60F}"/>
              </a:ext>
            </a:extLst>
          </p:cNvPr>
          <p:cNvSpPr>
            <a:spLocks noGrp="1"/>
          </p:cNvSpPr>
          <p:nvPr>
            <p:ph type="body" idx="1"/>
          </p:nvPr>
        </p:nvSpPr>
        <p:spPr/>
        <p:txBody>
          <a:bodyPr/>
          <a:lstStyle/>
          <a:p>
            <a:r>
              <a:rPr lang="zh-CN" altLang="en-US" dirty="0"/>
              <a:t>短路与断路概念介绍</a:t>
            </a:r>
            <a:endParaRPr lang="en-US" altLang="zh-CN" dirty="0"/>
          </a:p>
        </p:txBody>
      </p:sp>
      <p:sp>
        <p:nvSpPr>
          <p:cNvPr id="4" name="灯片编号占位符 3">
            <a:extLst>
              <a:ext uri="{FF2B5EF4-FFF2-40B4-BE49-F238E27FC236}">
                <a16:creationId xmlns:a16="http://schemas.microsoft.com/office/drawing/2014/main" id="{96ECBA53-32F7-E2F4-C13C-D08A11A6DBDE}"/>
              </a:ext>
            </a:extLst>
          </p:cNvPr>
          <p:cNvSpPr>
            <a:spLocks noGrp="1"/>
          </p:cNvSpPr>
          <p:nvPr>
            <p:ph type="sldNum" sz="quarter" idx="10"/>
          </p:nvPr>
        </p:nvSpPr>
        <p:spPr/>
        <p:txBody>
          <a:bodyPr/>
          <a:lstStyle/>
          <a:p>
            <a:fld id="{85D0DACE-38E0-42D2-9336-2B707D34BC6D}" type="slidenum">
              <a:rPr lang="zh-CN" altLang="en-US" smtClean="0"/>
              <a:t>7</a:t>
            </a:fld>
            <a:endParaRPr lang="zh-CN" altLang="en-US"/>
          </a:p>
        </p:txBody>
      </p:sp>
    </p:spTree>
    <p:extLst>
      <p:ext uri="{BB962C8B-B14F-4D97-AF65-F5344CB8AC3E}">
        <p14:creationId xmlns:p14="http://schemas.microsoft.com/office/powerpoint/2010/main" val="2496737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B4505C-DA87-A0BE-00EB-582E82F20A5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16BB996-8D7F-1459-36A9-DDB6C425CC1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0C0C7BE-FFB9-11CD-5CE1-43C42F3C6771}"/>
              </a:ext>
            </a:extLst>
          </p:cNvPr>
          <p:cNvSpPr>
            <a:spLocks noGrp="1"/>
          </p:cNvSpPr>
          <p:nvPr>
            <p:ph type="body" idx="1"/>
          </p:nvPr>
        </p:nvSpPr>
        <p:spPr/>
        <p:txBody>
          <a:bodyPr/>
          <a:lstStyle/>
          <a:p>
            <a:r>
              <a:rPr lang="zh-CN" altLang="en-US" dirty="0"/>
              <a:t>导通区域介绍</a:t>
            </a:r>
            <a:endParaRPr lang="en-US" altLang="zh-CN" dirty="0"/>
          </a:p>
          <a:p>
            <a:r>
              <a:rPr lang="en-US" altLang="zh-CN" dirty="0"/>
              <a:t>130</a:t>
            </a:r>
            <a:r>
              <a:rPr lang="zh-CN" altLang="en-US" dirty="0"/>
              <a:t>线面包板得名由来（面包板凹槽上下各</a:t>
            </a:r>
            <a:r>
              <a:rPr lang="en-US" altLang="zh-CN" dirty="0"/>
              <a:t>65</a:t>
            </a:r>
            <a:r>
              <a:rPr lang="zh-CN" altLang="en-US" dirty="0"/>
              <a:t>列，共计</a:t>
            </a:r>
            <a:r>
              <a:rPr lang="en-US" altLang="zh-CN" dirty="0"/>
              <a:t>130</a:t>
            </a:r>
            <a:r>
              <a:rPr lang="zh-CN" altLang="en-US" dirty="0"/>
              <a:t>列）</a:t>
            </a:r>
            <a:endParaRPr lang="en-US" altLang="zh-CN" dirty="0"/>
          </a:p>
          <a:p>
            <a:r>
              <a:rPr lang="zh-CN" altLang="en-US" dirty="0"/>
              <a:t>用导线演示如何接通两个不同列</a:t>
            </a:r>
            <a:endParaRPr lang="en-US" altLang="zh-CN" dirty="0"/>
          </a:p>
        </p:txBody>
      </p:sp>
      <p:sp>
        <p:nvSpPr>
          <p:cNvPr id="4" name="灯片编号占位符 3">
            <a:extLst>
              <a:ext uri="{FF2B5EF4-FFF2-40B4-BE49-F238E27FC236}">
                <a16:creationId xmlns:a16="http://schemas.microsoft.com/office/drawing/2014/main" id="{AB598475-85A1-F486-569C-64174BE3F941}"/>
              </a:ext>
            </a:extLst>
          </p:cNvPr>
          <p:cNvSpPr>
            <a:spLocks noGrp="1"/>
          </p:cNvSpPr>
          <p:nvPr>
            <p:ph type="sldNum" sz="quarter" idx="10"/>
          </p:nvPr>
        </p:nvSpPr>
        <p:spPr/>
        <p:txBody>
          <a:bodyPr/>
          <a:lstStyle/>
          <a:p>
            <a:fld id="{85D0DACE-38E0-42D2-9336-2B707D34BC6D}" type="slidenum">
              <a:rPr lang="zh-CN" altLang="en-US" smtClean="0"/>
              <a:t>8</a:t>
            </a:fld>
            <a:endParaRPr lang="zh-CN" altLang="en-US"/>
          </a:p>
        </p:txBody>
      </p:sp>
    </p:spTree>
    <p:extLst>
      <p:ext uri="{BB962C8B-B14F-4D97-AF65-F5344CB8AC3E}">
        <p14:creationId xmlns:p14="http://schemas.microsoft.com/office/powerpoint/2010/main" val="3175304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0DACE-38E0-42D2-9336-2B707D34BC6D}" type="slidenum">
              <a:rPr lang="zh-CN" altLang="en-US" smtClean="0"/>
              <a:t>9</a:t>
            </a:fld>
            <a:endParaRPr lang="zh-CN" altLang="en-US"/>
          </a:p>
        </p:txBody>
      </p:sp>
    </p:spTree>
    <p:extLst>
      <p:ext uri="{BB962C8B-B14F-4D97-AF65-F5344CB8AC3E}">
        <p14:creationId xmlns:p14="http://schemas.microsoft.com/office/powerpoint/2010/main" val="322194472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lum bright="6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944953B-A6FC-4252-9D65-5D435A04F887}" type="datetimeFigureOut">
              <a:rPr lang="zh-CN" altLang="en-US" smtClean="0"/>
              <a:t>2025/3/9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A21AFEC-E1CC-4854-BB4C-25D74493A892}"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944953B-A6FC-4252-9D65-5D435A04F887}" type="datetimeFigureOut">
              <a:rPr lang="zh-CN" altLang="en-US" smtClean="0"/>
              <a:t>2025/3/9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A21AFEC-E1CC-4854-BB4C-25D74493A892}"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标题空白排版1">
    <p:spTree>
      <p:nvGrpSpPr>
        <p:cNvPr id="1" name=""/>
        <p:cNvGrpSpPr/>
        <p:nvPr/>
      </p:nvGrpSpPr>
      <p:grpSpPr>
        <a:xfrm>
          <a:off x="0" y="0"/>
          <a:ext cx="0" cy="0"/>
          <a:chOff x="0" y="0"/>
          <a:chExt cx="0" cy="0"/>
        </a:xfrm>
      </p:grpSpPr>
      <p:cxnSp>
        <p:nvCxnSpPr>
          <p:cNvPr id="3" name="直接连接符 6"/>
          <p:cNvCxnSpPr/>
          <p:nvPr userDrawn="1"/>
        </p:nvCxnSpPr>
        <p:spPr>
          <a:xfrm>
            <a:off x="911225" y="1052513"/>
            <a:ext cx="0" cy="595312"/>
          </a:xfrm>
          <a:prstGeom prst="line">
            <a:avLst/>
          </a:prstGeom>
          <a:ln w="38100">
            <a:solidFill>
              <a:schemeClr val="accent1"/>
            </a:solidFill>
            <a:prstDash val="solid"/>
            <a:miter/>
          </a:ln>
        </p:spPr>
      </p:cxnSp>
      <p:pic>
        <p:nvPicPr>
          <p:cNvPr id="4" name="图片 2"/>
          <p:cNvPicPr>
            <a:picLocks noChangeAspect="1" noChangeArrowheads="1"/>
          </p:cNvPicPr>
          <p:nvPr userDrawn="1"/>
        </p:nvPicPr>
        <p:blipFill>
          <a:blip r:embed="rId2" cstate="print"/>
          <a:srcRect r="63692"/>
          <a:stretch>
            <a:fillRect/>
          </a:stretch>
        </p:blipFill>
        <p:spPr>
          <a:xfrm>
            <a:off x="10517188" y="285750"/>
            <a:ext cx="763587" cy="76676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pic>
      <p:sp>
        <p:nvSpPr>
          <p:cNvPr id="1048593" name="标题 1"/>
          <p:cNvSpPr>
            <a:spLocks noGrp="1"/>
          </p:cNvSpPr>
          <p:nvPr>
            <p:ph type="title" hasCustomPrompt="1"/>
          </p:nvPr>
        </p:nvSpPr>
        <p:spPr>
          <a:xfrm>
            <a:off x="1054311" y="1052514"/>
            <a:ext cx="5113651" cy="595312"/>
          </a:xfrm>
          <a:prstGeom prst="rect">
            <a:avLst/>
          </a:prstGeom>
        </p:spPr>
        <p:txBody>
          <a:bodyPr lIns="0" rIns="0" anchor="t"/>
          <a:lstStyle>
            <a:lvl1pPr lvl="0">
              <a:defRPr sz="4000">
                <a:solidFill>
                  <a:schemeClr val="tx1">
                    <a:lumMod val="50000"/>
                    <a:lumOff val="50000"/>
                  </a:schemeClr>
                </a:solidFill>
                <a:latin typeface="锦绣宋体" panose="02000503000000000000" charset="-122"/>
                <a:ea typeface="锦绣宋体" panose="02000503000000000000" charset="-122"/>
              </a:defRPr>
            </a:lvl1pPr>
          </a:lstStyle>
          <a:p>
            <a:r>
              <a:rPr lang="zh-CN"/>
              <a:t>此处编辑标题样式</a:t>
            </a:r>
          </a:p>
        </p:txBody>
      </p:sp>
      <p:sp>
        <p:nvSpPr>
          <p:cNvPr id="5" name="日期占位符 7"/>
          <p:cNvSpPr>
            <a:spLocks noGrp="1"/>
          </p:cNvSpPr>
          <p:nvPr>
            <p:ph type="dt" idx="10"/>
          </p:nvPr>
        </p:nvSpPr>
        <p:spPr/>
        <p:txBody>
          <a:bodyPr/>
          <a:lstStyle/>
          <a:p>
            <a:endParaRPr lang="zh-CN"/>
          </a:p>
        </p:txBody>
      </p:sp>
      <p:sp>
        <p:nvSpPr>
          <p:cNvPr id="6" name="页脚占位符 8"/>
          <p:cNvSpPr>
            <a:spLocks noGrp="1"/>
          </p:cNvSpPr>
          <p:nvPr>
            <p:ph type="ftr" idx="11"/>
          </p:nvPr>
        </p:nvSpPr>
        <p:spPr/>
        <p:txBody>
          <a:bodyPr/>
          <a:lstStyle/>
          <a:p>
            <a:endParaRPr lang="zh-CN"/>
          </a:p>
        </p:txBody>
      </p:sp>
      <p:sp>
        <p:nvSpPr>
          <p:cNvPr id="7" name="灯片编号占位符 9"/>
          <p:cNvSpPr>
            <a:spLocks noGrp="1"/>
          </p:cNvSpPr>
          <p:nvPr>
            <p:ph type="sldNum" idx="12"/>
          </p:nvPr>
        </p:nvSpPr>
        <p:spPr/>
        <p:txBody>
          <a:bodyPr/>
          <a:lstStyle/>
          <a:p>
            <a:fld id="{EA5E03B6-1682-4757-B591-DC697183AB93}" type="slidenum">
              <a:rPr lang="en-US" altLang="zh-CN"/>
              <a:t>‹#›</a:t>
            </a:fld>
            <a:endParaRPr lang="zh-CN"/>
          </a:p>
        </p:txBody>
      </p:sp>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Freeform 9"/>
          <p:cNvSpPr/>
          <p:nvPr userDrawn="1"/>
        </p:nvSpPr>
        <p:spPr bwMode="auto">
          <a:xfrm>
            <a:off x="285924" y="249906"/>
            <a:ext cx="797890" cy="651364"/>
          </a:xfrm>
          <a:custGeom>
            <a:avLst/>
            <a:gdLst>
              <a:gd name="T0" fmla="*/ 33 w 711"/>
              <a:gd name="T1" fmla="*/ 450 h 621"/>
              <a:gd name="T2" fmla="*/ 76 w 711"/>
              <a:gd name="T3" fmla="*/ 407 h 621"/>
              <a:gd name="T4" fmla="*/ 406 w 711"/>
              <a:gd name="T5" fmla="*/ 470 h 621"/>
              <a:gd name="T6" fmla="*/ 209 w 711"/>
              <a:gd name="T7" fmla="*/ 271 h 621"/>
              <a:gd name="T8" fmla="*/ 155 w 711"/>
              <a:gd name="T9" fmla="*/ 326 h 621"/>
              <a:gd name="T10" fmla="*/ 72 w 711"/>
              <a:gd name="T11" fmla="*/ 244 h 621"/>
              <a:gd name="T12" fmla="*/ 219 w 711"/>
              <a:gd name="T13" fmla="*/ 94 h 621"/>
              <a:gd name="T14" fmla="*/ 314 w 711"/>
              <a:gd name="T15" fmla="*/ 77 h 621"/>
              <a:gd name="T16" fmla="*/ 356 w 711"/>
              <a:gd name="T17" fmla="*/ 120 h 621"/>
              <a:gd name="T18" fmla="*/ 283 w 711"/>
              <a:gd name="T19" fmla="*/ 196 h 621"/>
              <a:gd name="T20" fmla="*/ 482 w 711"/>
              <a:gd name="T21" fmla="*/ 396 h 621"/>
              <a:gd name="T22" fmla="*/ 324 w 711"/>
              <a:gd name="T23" fmla="*/ 0 h 621"/>
              <a:gd name="T24" fmla="*/ 556 w 711"/>
              <a:gd name="T25" fmla="*/ 470 h 621"/>
              <a:gd name="T26" fmla="*/ 610 w 711"/>
              <a:gd name="T27" fmla="*/ 526 h 621"/>
              <a:gd name="T28" fmla="*/ 539 w 711"/>
              <a:gd name="T29" fmla="*/ 595 h 621"/>
              <a:gd name="T30" fmla="*/ 484 w 711"/>
              <a:gd name="T31" fmla="*/ 543 h 621"/>
              <a:gd name="T32" fmla="*/ 108 w 711"/>
              <a:gd name="T33" fmla="*/ 531 h 621"/>
              <a:gd name="T34" fmla="*/ 84 w 711"/>
              <a:gd name="T35" fmla="*/ 584 h 621"/>
              <a:gd name="T36" fmla="*/ 24 w 711"/>
              <a:gd name="T37" fmla="*/ 573 h 621"/>
              <a:gd name="T38" fmla="*/ 76 w 711"/>
              <a:gd name="T39" fmla="*/ 502 h 621"/>
              <a:gd name="T40" fmla="*/ 33 w 711"/>
              <a:gd name="T41" fmla="*/ 45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1" h="621">
                <a:moveTo>
                  <a:pt x="33" y="450"/>
                </a:moveTo>
                <a:lnTo>
                  <a:pt x="76" y="407"/>
                </a:lnTo>
                <a:cubicBezTo>
                  <a:pt x="166" y="484"/>
                  <a:pt x="271" y="535"/>
                  <a:pt x="406" y="470"/>
                </a:cubicBezTo>
                <a:lnTo>
                  <a:pt x="209" y="271"/>
                </a:lnTo>
                <a:lnTo>
                  <a:pt x="155" y="326"/>
                </a:lnTo>
                <a:lnTo>
                  <a:pt x="72" y="244"/>
                </a:lnTo>
                <a:lnTo>
                  <a:pt x="219" y="94"/>
                </a:lnTo>
                <a:cubicBezTo>
                  <a:pt x="241" y="104"/>
                  <a:pt x="274" y="105"/>
                  <a:pt x="314" y="77"/>
                </a:cubicBezTo>
                <a:lnTo>
                  <a:pt x="356" y="120"/>
                </a:lnTo>
                <a:lnTo>
                  <a:pt x="283" y="196"/>
                </a:lnTo>
                <a:lnTo>
                  <a:pt x="482" y="396"/>
                </a:lnTo>
                <a:cubicBezTo>
                  <a:pt x="556" y="271"/>
                  <a:pt x="495" y="85"/>
                  <a:pt x="324" y="0"/>
                </a:cubicBezTo>
                <a:cubicBezTo>
                  <a:pt x="493" y="8"/>
                  <a:pt x="711" y="202"/>
                  <a:pt x="556" y="470"/>
                </a:cubicBezTo>
                <a:lnTo>
                  <a:pt x="610" y="526"/>
                </a:lnTo>
                <a:lnTo>
                  <a:pt x="539" y="595"/>
                </a:lnTo>
                <a:lnTo>
                  <a:pt x="484" y="543"/>
                </a:lnTo>
                <a:cubicBezTo>
                  <a:pt x="341" y="621"/>
                  <a:pt x="211" y="612"/>
                  <a:pt x="108" y="531"/>
                </a:cubicBezTo>
                <a:cubicBezTo>
                  <a:pt x="114" y="549"/>
                  <a:pt x="102" y="571"/>
                  <a:pt x="84" y="584"/>
                </a:cubicBezTo>
                <a:cubicBezTo>
                  <a:pt x="62" y="598"/>
                  <a:pt x="37" y="593"/>
                  <a:pt x="24" y="573"/>
                </a:cubicBezTo>
                <a:cubicBezTo>
                  <a:pt x="0" y="537"/>
                  <a:pt x="38" y="493"/>
                  <a:pt x="76" y="502"/>
                </a:cubicBezTo>
                <a:cubicBezTo>
                  <a:pt x="61" y="486"/>
                  <a:pt x="47" y="469"/>
                  <a:pt x="33" y="450"/>
                </a:cubicBezTo>
                <a:close/>
              </a:path>
            </a:pathLst>
          </a:custGeom>
          <a:solidFill>
            <a:srgbClr val="C00000"/>
          </a:solidFill>
          <a:ln>
            <a:noFill/>
          </a:ln>
        </p:spPr>
        <p:txBody>
          <a:bodyPr vert="horz" wrap="square" lIns="91440" tIns="45720" rIns="91440" bIns="45720" numCol="1" anchor="t" anchorCtr="0" compatLnSpc="1"/>
          <a:lstStyle/>
          <a:p>
            <a:endParaRPr lang="zh-CN" altLang="en-US"/>
          </a:p>
        </p:txBody>
      </p:sp>
      <p:cxnSp>
        <p:nvCxnSpPr>
          <p:cNvPr id="4" name="直接连接符 3"/>
          <p:cNvCxnSpPr/>
          <p:nvPr userDrawn="1"/>
        </p:nvCxnSpPr>
        <p:spPr>
          <a:xfrm flipV="1">
            <a:off x="0" y="1080000"/>
            <a:ext cx="12192000" cy="14514"/>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additive="base">
                                        <p:cTn id="10" dur="500" fill="hold"/>
                                        <p:tgtEl>
                                          <p:spTgt spid="2"/>
                                        </p:tgtEl>
                                        <p:attrNameLst>
                                          <p:attrName>ppt_x</p:attrName>
                                        </p:attrNameLst>
                                      </p:cBhvr>
                                      <p:tavLst>
                                        <p:tav tm="0">
                                          <p:val>
                                            <p:strVal val="0-#ppt_w/2"/>
                                          </p:val>
                                        </p:tav>
                                        <p:tav tm="100000">
                                          <p:val>
                                            <p:strVal val="#ppt_x"/>
                                          </p:val>
                                        </p:tav>
                                      </p:tavLst>
                                    </p:anim>
                                    <p:anim calcmode="lin" valueType="num">
                                      <p:cBhvr additive="base">
                                        <p:cTn id="11"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944953B-A6FC-4252-9D65-5D435A04F887}" type="datetimeFigureOut">
              <a:rPr lang="zh-CN" altLang="en-US" smtClean="0"/>
              <a:t>2025/3/9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A21AFEC-E1CC-4854-BB4C-25D74493A892}"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C944953B-A6FC-4252-9D65-5D435A04F887}" type="datetimeFigureOut">
              <a:rPr lang="zh-CN" altLang="en-US" smtClean="0"/>
              <a:t>2025/3/9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A21AFEC-E1CC-4854-BB4C-25D74493A892}"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944953B-A6FC-4252-9D65-5D435A04F887}" type="datetimeFigureOut">
              <a:rPr lang="zh-CN" altLang="en-US" smtClean="0"/>
              <a:t>2025/3/9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A21AFEC-E1CC-4854-BB4C-25D74493A892}"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944953B-A6FC-4252-9D65-5D435A04F887}" type="datetimeFigureOut">
              <a:rPr lang="zh-CN" altLang="en-US" smtClean="0"/>
              <a:t>2025/3/9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A21AFEC-E1CC-4854-BB4C-25D74493A892}"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944953B-A6FC-4252-9D65-5D435A04F887}" type="datetimeFigureOut">
              <a:rPr lang="zh-CN" altLang="en-US" smtClean="0"/>
              <a:t>2025/3/9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A21AFEC-E1CC-4854-BB4C-25D74493A892}"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944953B-A6FC-4252-9D65-5D435A04F887}" type="datetimeFigureOut">
              <a:rPr lang="zh-CN" altLang="en-US" smtClean="0"/>
              <a:t>2025/3/9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A21AFEC-E1CC-4854-BB4C-25D74493A892}"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944953B-A6FC-4252-9D65-5D435A04F887}" type="datetimeFigureOut">
              <a:rPr lang="zh-CN" altLang="en-US" smtClean="0"/>
              <a:t>2025/3/9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A21AFEC-E1CC-4854-BB4C-25D74493A892}"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944953B-A6FC-4252-9D65-5D435A04F887}" type="datetimeFigureOut">
              <a:rPr lang="zh-CN" altLang="en-US" smtClean="0"/>
              <a:t>2025/3/9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A21AFEC-E1CC-4854-BB4C-25D74493A892}"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44953B-A6FC-4252-9D65-5D435A04F887}" type="datetimeFigureOut">
              <a:rPr lang="zh-CN" altLang="en-US" smtClean="0"/>
              <a:t>2025/3/9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21AFEC-E1CC-4854-BB4C-25D74493A892}"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4.xml"/><Relationship Id="rId7" Type="http://schemas.openxmlformats.org/officeDocument/2006/relationships/image" Target="../media/image3.jpeg"/><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notesSlide" Target="../notesSlides/notesSlide1.xml"/><Relationship Id="rId5" Type="http://schemas.openxmlformats.org/officeDocument/2006/relationships/slideLayout" Target="../slideLayouts/slideLayout7.xml"/><Relationship Id="rId4" Type="http://schemas.openxmlformats.org/officeDocument/2006/relationships/tags" Target="../tags/tag5.xml"/></Relationships>
</file>

<file path=ppt/slides/_rels/slide10.xml.rels><?xml version="1.0" encoding="UTF-8" standalone="yes"?>
<Relationships xmlns="http://schemas.openxmlformats.org/package/2006/relationships"><Relationship Id="rId3" Type="http://schemas.openxmlformats.org/officeDocument/2006/relationships/tags" Target="../tags/tag63.xml"/><Relationship Id="rId2" Type="http://schemas.openxmlformats.org/officeDocument/2006/relationships/tags" Target="../tags/tag62.xml"/><Relationship Id="rId1" Type="http://schemas.openxmlformats.org/officeDocument/2006/relationships/tags" Target="../tags/tag61.xml"/><Relationship Id="rId6" Type="http://schemas.openxmlformats.org/officeDocument/2006/relationships/image" Target="../media/image4.png"/><Relationship Id="rId5" Type="http://schemas.openxmlformats.org/officeDocument/2006/relationships/notesSlide" Target="../notesSlides/notesSlide10.xml"/><Relationship Id="rId4"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tags" Target="../tags/tag66.xml"/><Relationship Id="rId7" Type="http://schemas.openxmlformats.org/officeDocument/2006/relationships/image" Target="../media/image22.png"/><Relationship Id="rId2" Type="http://schemas.openxmlformats.org/officeDocument/2006/relationships/tags" Target="../tags/tag65.xml"/><Relationship Id="rId1" Type="http://schemas.openxmlformats.org/officeDocument/2006/relationships/tags" Target="../tags/tag64.xml"/><Relationship Id="rId6" Type="http://schemas.openxmlformats.org/officeDocument/2006/relationships/image" Target="../media/image4.png"/><Relationship Id="rId5" Type="http://schemas.openxmlformats.org/officeDocument/2006/relationships/notesSlide" Target="../notesSlides/notesSlide11.xml"/><Relationship Id="rId4" Type="http://schemas.openxmlformats.org/officeDocument/2006/relationships/slideLayout" Target="../slideLayouts/slideLayout1.xml"/><Relationship Id="rId9" Type="http://schemas.openxmlformats.org/officeDocument/2006/relationships/image" Target="../media/image24.png"/></Relationships>
</file>

<file path=ppt/slides/_rels/slide12.xml.rels><?xml version="1.0" encoding="UTF-8" standalone="yes"?>
<Relationships xmlns="http://schemas.openxmlformats.org/package/2006/relationships"><Relationship Id="rId8" Type="http://schemas.openxmlformats.org/officeDocument/2006/relationships/slideLayout" Target="../slideLayouts/slideLayout1.xml"/><Relationship Id="rId13" Type="http://schemas.openxmlformats.org/officeDocument/2006/relationships/image" Target="../media/image27.png"/><Relationship Id="rId3" Type="http://schemas.openxmlformats.org/officeDocument/2006/relationships/tags" Target="../tags/tag69.xml"/><Relationship Id="rId7" Type="http://schemas.openxmlformats.org/officeDocument/2006/relationships/tags" Target="../tags/tag73.xml"/><Relationship Id="rId12" Type="http://schemas.openxmlformats.org/officeDocument/2006/relationships/image" Target="../media/image26.png"/><Relationship Id="rId2" Type="http://schemas.openxmlformats.org/officeDocument/2006/relationships/tags" Target="../tags/tag68.xml"/><Relationship Id="rId1" Type="http://schemas.openxmlformats.org/officeDocument/2006/relationships/tags" Target="../tags/tag67.xml"/><Relationship Id="rId6" Type="http://schemas.openxmlformats.org/officeDocument/2006/relationships/tags" Target="../tags/tag72.xml"/><Relationship Id="rId11" Type="http://schemas.openxmlformats.org/officeDocument/2006/relationships/image" Target="../media/image4.png"/><Relationship Id="rId5" Type="http://schemas.openxmlformats.org/officeDocument/2006/relationships/tags" Target="../tags/tag71.xml"/><Relationship Id="rId10" Type="http://schemas.openxmlformats.org/officeDocument/2006/relationships/image" Target="../media/image25.png"/><Relationship Id="rId4" Type="http://schemas.openxmlformats.org/officeDocument/2006/relationships/tags" Target="../tags/tag70.xml"/><Relationship Id="rId9"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microsoft.com/office/2007/relationships/hdphoto" Target="../media/hdphoto2.wdp"/><Relationship Id="rId2" Type="http://schemas.openxmlformats.org/officeDocument/2006/relationships/tags" Target="../tags/tag75.xml"/><Relationship Id="rId1" Type="http://schemas.openxmlformats.org/officeDocument/2006/relationships/tags" Target="../tags/tag74.xml"/><Relationship Id="rId6" Type="http://schemas.openxmlformats.org/officeDocument/2006/relationships/image" Target="../media/image28.png"/><Relationship Id="rId5" Type="http://schemas.openxmlformats.org/officeDocument/2006/relationships/image" Target="../media/image4.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tags" Target="../tags/tag77.xml"/><Relationship Id="rId1" Type="http://schemas.openxmlformats.org/officeDocument/2006/relationships/tags" Target="../tags/tag76.xml"/><Relationship Id="rId6" Type="http://schemas.microsoft.com/office/2007/relationships/hdphoto" Target="../media/hdphoto3.wdp"/><Relationship Id="rId5" Type="http://schemas.openxmlformats.org/officeDocument/2006/relationships/image" Target="../media/image29.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tags" Target="../tags/tag80.xml"/><Relationship Id="rId7" Type="http://schemas.openxmlformats.org/officeDocument/2006/relationships/image" Target="../media/image30.png"/><Relationship Id="rId2" Type="http://schemas.openxmlformats.org/officeDocument/2006/relationships/tags" Target="../tags/tag79.xml"/><Relationship Id="rId1" Type="http://schemas.openxmlformats.org/officeDocument/2006/relationships/tags" Target="../tags/tag78.xml"/><Relationship Id="rId6" Type="http://schemas.openxmlformats.org/officeDocument/2006/relationships/image" Target="../media/image4.png"/><Relationship Id="rId5" Type="http://schemas.openxmlformats.org/officeDocument/2006/relationships/notesSlide" Target="../notesSlides/notesSlide15.xml"/><Relationship Id="rId4"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tags" Target="../tags/tag83.xml"/><Relationship Id="rId7" Type="http://schemas.openxmlformats.org/officeDocument/2006/relationships/image" Target="../media/image32.png"/><Relationship Id="rId2" Type="http://schemas.openxmlformats.org/officeDocument/2006/relationships/tags" Target="../tags/tag82.xml"/><Relationship Id="rId1" Type="http://schemas.openxmlformats.org/officeDocument/2006/relationships/tags" Target="../tags/tag81.xml"/><Relationship Id="rId6" Type="http://schemas.openxmlformats.org/officeDocument/2006/relationships/image" Target="../media/image4.png"/><Relationship Id="rId5" Type="http://schemas.openxmlformats.org/officeDocument/2006/relationships/notesSlide" Target="../notesSlides/notesSlide16.xml"/><Relationship Id="rId4"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8" Type="http://schemas.openxmlformats.org/officeDocument/2006/relationships/tags" Target="../tags/tag91.xml"/><Relationship Id="rId13" Type="http://schemas.openxmlformats.org/officeDocument/2006/relationships/tags" Target="../tags/tag96.xml"/><Relationship Id="rId18" Type="http://schemas.openxmlformats.org/officeDocument/2006/relationships/tags" Target="../tags/tag101.xml"/><Relationship Id="rId26" Type="http://schemas.openxmlformats.org/officeDocument/2006/relationships/image" Target="../media/image35.png"/><Relationship Id="rId3" Type="http://schemas.openxmlformats.org/officeDocument/2006/relationships/tags" Target="../tags/tag86.xml"/><Relationship Id="rId21" Type="http://schemas.openxmlformats.org/officeDocument/2006/relationships/slideLayout" Target="../slideLayouts/slideLayout1.xml"/><Relationship Id="rId7" Type="http://schemas.openxmlformats.org/officeDocument/2006/relationships/tags" Target="../tags/tag90.xml"/><Relationship Id="rId12" Type="http://schemas.openxmlformats.org/officeDocument/2006/relationships/tags" Target="../tags/tag95.xml"/><Relationship Id="rId17" Type="http://schemas.openxmlformats.org/officeDocument/2006/relationships/tags" Target="../tags/tag100.xml"/><Relationship Id="rId25" Type="http://schemas.openxmlformats.org/officeDocument/2006/relationships/image" Target="../media/image34.png"/><Relationship Id="rId2" Type="http://schemas.openxmlformats.org/officeDocument/2006/relationships/tags" Target="../tags/tag85.xml"/><Relationship Id="rId16" Type="http://schemas.openxmlformats.org/officeDocument/2006/relationships/tags" Target="../tags/tag99.xml"/><Relationship Id="rId20" Type="http://schemas.openxmlformats.org/officeDocument/2006/relationships/tags" Target="../tags/tag103.xml"/><Relationship Id="rId29" Type="http://schemas.openxmlformats.org/officeDocument/2006/relationships/image" Target="../media/image38.png"/><Relationship Id="rId1" Type="http://schemas.openxmlformats.org/officeDocument/2006/relationships/tags" Target="../tags/tag84.xml"/><Relationship Id="rId6" Type="http://schemas.openxmlformats.org/officeDocument/2006/relationships/tags" Target="../tags/tag89.xml"/><Relationship Id="rId11" Type="http://schemas.openxmlformats.org/officeDocument/2006/relationships/tags" Target="../tags/tag94.xml"/><Relationship Id="rId24" Type="http://schemas.openxmlformats.org/officeDocument/2006/relationships/image" Target="../media/image33.png"/><Relationship Id="rId5" Type="http://schemas.openxmlformats.org/officeDocument/2006/relationships/tags" Target="../tags/tag88.xml"/><Relationship Id="rId15" Type="http://schemas.openxmlformats.org/officeDocument/2006/relationships/tags" Target="../tags/tag98.xml"/><Relationship Id="rId23" Type="http://schemas.openxmlformats.org/officeDocument/2006/relationships/image" Target="../media/image4.png"/><Relationship Id="rId28" Type="http://schemas.openxmlformats.org/officeDocument/2006/relationships/image" Target="../media/image37.png"/><Relationship Id="rId10" Type="http://schemas.openxmlformats.org/officeDocument/2006/relationships/tags" Target="../tags/tag93.xml"/><Relationship Id="rId19" Type="http://schemas.openxmlformats.org/officeDocument/2006/relationships/tags" Target="../tags/tag102.xml"/><Relationship Id="rId4" Type="http://schemas.openxmlformats.org/officeDocument/2006/relationships/tags" Target="../tags/tag87.xml"/><Relationship Id="rId9" Type="http://schemas.openxmlformats.org/officeDocument/2006/relationships/tags" Target="../tags/tag92.xml"/><Relationship Id="rId14" Type="http://schemas.openxmlformats.org/officeDocument/2006/relationships/tags" Target="../tags/tag97.xml"/><Relationship Id="rId22" Type="http://schemas.openxmlformats.org/officeDocument/2006/relationships/notesSlide" Target="../notesSlides/notesSlide17.xml"/><Relationship Id="rId27" Type="http://schemas.openxmlformats.org/officeDocument/2006/relationships/image" Target="../media/image36.png"/><Relationship Id="rId30" Type="http://schemas.microsoft.com/office/2007/relationships/hdphoto" Target="../media/hdphoto4.wdp"/></Relationships>
</file>

<file path=ppt/slides/_rels/slide18.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tags" Target="../tags/tag106.xml"/><Relationship Id="rId7" Type="http://schemas.openxmlformats.org/officeDocument/2006/relationships/image" Target="../media/image39.jpeg"/><Relationship Id="rId2" Type="http://schemas.openxmlformats.org/officeDocument/2006/relationships/tags" Target="../tags/tag105.xml"/><Relationship Id="rId1" Type="http://schemas.openxmlformats.org/officeDocument/2006/relationships/tags" Target="../tags/tag104.xml"/><Relationship Id="rId6" Type="http://schemas.openxmlformats.org/officeDocument/2006/relationships/image" Target="../media/image4.png"/><Relationship Id="rId5" Type="http://schemas.openxmlformats.org/officeDocument/2006/relationships/notesSlide" Target="../notesSlides/notesSlide18.xml"/><Relationship Id="rId4"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109.xml"/><Relationship Id="rId7" Type="http://schemas.openxmlformats.org/officeDocument/2006/relationships/image" Target="../media/image41.png"/><Relationship Id="rId2" Type="http://schemas.openxmlformats.org/officeDocument/2006/relationships/tags" Target="../tags/tag108.xml"/><Relationship Id="rId1" Type="http://schemas.openxmlformats.org/officeDocument/2006/relationships/tags" Target="../tags/tag107.xml"/><Relationship Id="rId6" Type="http://schemas.openxmlformats.org/officeDocument/2006/relationships/notesSlide" Target="../notesSlides/notesSlide19.xml"/><Relationship Id="rId5" Type="http://schemas.openxmlformats.org/officeDocument/2006/relationships/slideLayout" Target="../slideLayouts/slideLayout1.xml"/><Relationship Id="rId10" Type="http://schemas.openxmlformats.org/officeDocument/2006/relationships/image" Target="../media/image43.png"/><Relationship Id="rId4" Type="http://schemas.openxmlformats.org/officeDocument/2006/relationships/tags" Target="../tags/tag110.xml"/><Relationship Id="rId9" Type="http://schemas.openxmlformats.org/officeDocument/2006/relationships/image" Target="../media/image42.pn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tags" Target="../tags/tag8.xml"/><Relationship Id="rId7" Type="http://schemas.openxmlformats.org/officeDocument/2006/relationships/image" Target="../media/image4.png"/><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113.xml"/><Relationship Id="rId7" Type="http://schemas.openxmlformats.org/officeDocument/2006/relationships/image" Target="../media/image44.png"/><Relationship Id="rId2" Type="http://schemas.openxmlformats.org/officeDocument/2006/relationships/tags" Target="../tags/tag112.xml"/><Relationship Id="rId1" Type="http://schemas.openxmlformats.org/officeDocument/2006/relationships/tags" Target="../tags/tag111.xml"/><Relationship Id="rId6" Type="http://schemas.openxmlformats.org/officeDocument/2006/relationships/notesSlide" Target="../notesSlides/notesSlide20.xml"/><Relationship Id="rId5" Type="http://schemas.openxmlformats.org/officeDocument/2006/relationships/slideLayout" Target="../slideLayouts/slideLayout1.xml"/><Relationship Id="rId10" Type="http://schemas.openxmlformats.org/officeDocument/2006/relationships/image" Target="../media/image43.png"/><Relationship Id="rId4" Type="http://schemas.openxmlformats.org/officeDocument/2006/relationships/tags" Target="../tags/tag114.xml"/><Relationship Id="rId9" Type="http://schemas.openxmlformats.org/officeDocument/2006/relationships/image" Target="../media/image45.png"/></Relationships>
</file>

<file path=ppt/slides/_rels/slide21.xml.rels><?xml version="1.0" encoding="UTF-8" standalone="yes"?>
<Relationships xmlns="http://schemas.openxmlformats.org/package/2006/relationships"><Relationship Id="rId8" Type="http://schemas.openxmlformats.org/officeDocument/2006/relationships/tags" Target="../tags/tag122.xml"/><Relationship Id="rId3" Type="http://schemas.openxmlformats.org/officeDocument/2006/relationships/tags" Target="../tags/tag117.xml"/><Relationship Id="rId7" Type="http://schemas.openxmlformats.org/officeDocument/2006/relationships/tags" Target="../tags/tag121.xml"/><Relationship Id="rId12" Type="http://schemas.openxmlformats.org/officeDocument/2006/relationships/image" Target="../media/image4.png"/><Relationship Id="rId2" Type="http://schemas.openxmlformats.org/officeDocument/2006/relationships/tags" Target="../tags/tag116.xml"/><Relationship Id="rId1" Type="http://schemas.openxmlformats.org/officeDocument/2006/relationships/tags" Target="../tags/tag115.xml"/><Relationship Id="rId6" Type="http://schemas.openxmlformats.org/officeDocument/2006/relationships/tags" Target="../tags/tag120.xml"/><Relationship Id="rId11" Type="http://schemas.openxmlformats.org/officeDocument/2006/relationships/image" Target="../media/image3.jpeg"/><Relationship Id="rId5" Type="http://schemas.openxmlformats.org/officeDocument/2006/relationships/tags" Target="../tags/tag119.xml"/><Relationship Id="rId10" Type="http://schemas.openxmlformats.org/officeDocument/2006/relationships/notesSlide" Target="../notesSlides/notesSlide21.xml"/><Relationship Id="rId4" Type="http://schemas.openxmlformats.org/officeDocument/2006/relationships/tags" Target="../tags/tag118.xml"/><Relationship Id="rId9"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tags" Target="../tags/tag11.xml"/><Relationship Id="rId7" Type="http://schemas.openxmlformats.org/officeDocument/2006/relationships/image" Target="../media/image7.png"/><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image" Target="../media/image4.png"/><Relationship Id="rId5" Type="http://schemas.openxmlformats.org/officeDocument/2006/relationships/notesSlide" Target="../notesSlides/notesSlide3.xml"/><Relationship Id="rId4" Type="http://schemas.openxmlformats.org/officeDocument/2006/relationships/slideLayout" Target="../slideLayouts/slideLayout1.xml"/><Relationship Id="rId9"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tags" Target="../tags/tag14.xml"/><Relationship Id="rId7" Type="http://schemas.openxmlformats.org/officeDocument/2006/relationships/image" Target="../media/image4.png"/><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image" Target="../media/image8.png"/><Relationship Id="rId5" Type="http://schemas.openxmlformats.org/officeDocument/2006/relationships/notesSlide" Target="../notesSlides/notesSlide4.xml"/><Relationship Id="rId4"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tags" Target="../tags/tag17.xml"/><Relationship Id="rId7" Type="http://schemas.openxmlformats.org/officeDocument/2006/relationships/image" Target="../media/image4.png"/><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notesSlide" Target="../notesSlides/notesSlide5.xml"/><Relationship Id="rId5" Type="http://schemas.openxmlformats.org/officeDocument/2006/relationships/slideLayout" Target="../slideLayouts/slideLayout1.xml"/><Relationship Id="rId4" Type="http://schemas.openxmlformats.org/officeDocument/2006/relationships/tags" Target="../tags/tag18.xml"/></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tags" Target="../tags/tag21.xml"/><Relationship Id="rId7" Type="http://schemas.openxmlformats.org/officeDocument/2006/relationships/image" Target="../media/image10.png"/><Relationship Id="rId2" Type="http://schemas.openxmlformats.org/officeDocument/2006/relationships/tags" Target="../tags/tag20.xml"/><Relationship Id="rId1" Type="http://schemas.openxmlformats.org/officeDocument/2006/relationships/tags" Target="../tags/tag19.xml"/><Relationship Id="rId6" Type="http://schemas.openxmlformats.org/officeDocument/2006/relationships/image" Target="../media/image4.png"/><Relationship Id="rId5" Type="http://schemas.openxmlformats.org/officeDocument/2006/relationships/notesSlide" Target="../notesSlides/notesSlide6.xml"/><Relationship Id="rId4"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tags" Target="../tags/tag24.xml"/><Relationship Id="rId7" Type="http://schemas.openxmlformats.org/officeDocument/2006/relationships/image" Target="../media/image12.png"/><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image" Target="../media/image4.png"/><Relationship Id="rId5" Type="http://schemas.openxmlformats.org/officeDocument/2006/relationships/notesSlide" Target="../notesSlides/notesSlide7.xml"/><Relationship Id="rId4"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tags" Target="../tags/tag32.xml"/><Relationship Id="rId13" Type="http://schemas.openxmlformats.org/officeDocument/2006/relationships/tags" Target="../tags/tag37.xml"/><Relationship Id="rId18" Type="http://schemas.openxmlformats.org/officeDocument/2006/relationships/slideLayout" Target="../slideLayouts/slideLayout1.xml"/><Relationship Id="rId3" Type="http://schemas.openxmlformats.org/officeDocument/2006/relationships/tags" Target="../tags/tag27.xml"/><Relationship Id="rId21" Type="http://schemas.openxmlformats.org/officeDocument/2006/relationships/image" Target="../media/image14.png"/><Relationship Id="rId7" Type="http://schemas.openxmlformats.org/officeDocument/2006/relationships/tags" Target="../tags/tag31.xml"/><Relationship Id="rId12" Type="http://schemas.openxmlformats.org/officeDocument/2006/relationships/tags" Target="../tags/tag36.xml"/><Relationship Id="rId17" Type="http://schemas.openxmlformats.org/officeDocument/2006/relationships/tags" Target="../tags/tag41.xml"/><Relationship Id="rId2" Type="http://schemas.openxmlformats.org/officeDocument/2006/relationships/tags" Target="../tags/tag26.xml"/><Relationship Id="rId16" Type="http://schemas.openxmlformats.org/officeDocument/2006/relationships/tags" Target="../tags/tag40.xml"/><Relationship Id="rId20" Type="http://schemas.openxmlformats.org/officeDocument/2006/relationships/image" Target="../media/image4.png"/><Relationship Id="rId1" Type="http://schemas.openxmlformats.org/officeDocument/2006/relationships/tags" Target="../tags/tag25.xml"/><Relationship Id="rId6" Type="http://schemas.openxmlformats.org/officeDocument/2006/relationships/tags" Target="../tags/tag30.xml"/><Relationship Id="rId11" Type="http://schemas.openxmlformats.org/officeDocument/2006/relationships/tags" Target="../tags/tag35.xml"/><Relationship Id="rId5" Type="http://schemas.openxmlformats.org/officeDocument/2006/relationships/tags" Target="../tags/tag29.xml"/><Relationship Id="rId15" Type="http://schemas.openxmlformats.org/officeDocument/2006/relationships/tags" Target="../tags/tag39.xml"/><Relationship Id="rId23" Type="http://schemas.openxmlformats.org/officeDocument/2006/relationships/image" Target="../media/image16.png"/><Relationship Id="rId10" Type="http://schemas.openxmlformats.org/officeDocument/2006/relationships/tags" Target="../tags/tag34.xml"/><Relationship Id="rId19" Type="http://schemas.openxmlformats.org/officeDocument/2006/relationships/notesSlide" Target="../notesSlides/notesSlide8.xml"/><Relationship Id="rId4" Type="http://schemas.openxmlformats.org/officeDocument/2006/relationships/tags" Target="../tags/tag28.xml"/><Relationship Id="rId9" Type="http://schemas.openxmlformats.org/officeDocument/2006/relationships/tags" Target="../tags/tag33.xml"/><Relationship Id="rId14" Type="http://schemas.openxmlformats.org/officeDocument/2006/relationships/tags" Target="../tags/tag38.xml"/><Relationship Id="rId22" Type="http://schemas.openxmlformats.org/officeDocument/2006/relationships/image" Target="../media/image15.png"/></Relationships>
</file>

<file path=ppt/slides/_rels/slide9.xml.rels><?xml version="1.0" encoding="UTF-8" standalone="yes"?>
<Relationships xmlns="http://schemas.openxmlformats.org/package/2006/relationships"><Relationship Id="rId8" Type="http://schemas.openxmlformats.org/officeDocument/2006/relationships/tags" Target="../tags/tag49.xml"/><Relationship Id="rId13" Type="http://schemas.openxmlformats.org/officeDocument/2006/relationships/tags" Target="../tags/tag54.xml"/><Relationship Id="rId18" Type="http://schemas.openxmlformats.org/officeDocument/2006/relationships/tags" Target="../tags/tag59.xml"/><Relationship Id="rId26" Type="http://schemas.openxmlformats.org/officeDocument/2006/relationships/image" Target="../media/image20.png"/><Relationship Id="rId3" Type="http://schemas.openxmlformats.org/officeDocument/2006/relationships/tags" Target="../tags/tag44.xml"/><Relationship Id="rId21" Type="http://schemas.openxmlformats.org/officeDocument/2006/relationships/notesSlide" Target="../notesSlides/notesSlide9.xml"/><Relationship Id="rId7" Type="http://schemas.openxmlformats.org/officeDocument/2006/relationships/tags" Target="../tags/tag48.xml"/><Relationship Id="rId12" Type="http://schemas.openxmlformats.org/officeDocument/2006/relationships/tags" Target="../tags/tag53.xml"/><Relationship Id="rId17" Type="http://schemas.openxmlformats.org/officeDocument/2006/relationships/tags" Target="../tags/tag58.xml"/><Relationship Id="rId25" Type="http://schemas.openxmlformats.org/officeDocument/2006/relationships/image" Target="../media/image19.png"/><Relationship Id="rId2" Type="http://schemas.openxmlformats.org/officeDocument/2006/relationships/tags" Target="../tags/tag43.xml"/><Relationship Id="rId16" Type="http://schemas.openxmlformats.org/officeDocument/2006/relationships/tags" Target="../tags/tag57.xml"/><Relationship Id="rId20" Type="http://schemas.openxmlformats.org/officeDocument/2006/relationships/slideLayout" Target="../slideLayouts/slideLayout1.xml"/><Relationship Id="rId1" Type="http://schemas.openxmlformats.org/officeDocument/2006/relationships/tags" Target="../tags/tag42.xml"/><Relationship Id="rId6" Type="http://schemas.openxmlformats.org/officeDocument/2006/relationships/tags" Target="../tags/tag47.xml"/><Relationship Id="rId11" Type="http://schemas.openxmlformats.org/officeDocument/2006/relationships/tags" Target="../tags/tag52.xml"/><Relationship Id="rId24" Type="http://schemas.openxmlformats.org/officeDocument/2006/relationships/image" Target="../media/image18.png"/><Relationship Id="rId5" Type="http://schemas.openxmlformats.org/officeDocument/2006/relationships/tags" Target="../tags/tag46.xml"/><Relationship Id="rId15" Type="http://schemas.openxmlformats.org/officeDocument/2006/relationships/tags" Target="../tags/tag56.xml"/><Relationship Id="rId23" Type="http://schemas.openxmlformats.org/officeDocument/2006/relationships/image" Target="../media/image17.png"/><Relationship Id="rId10" Type="http://schemas.openxmlformats.org/officeDocument/2006/relationships/tags" Target="../tags/tag51.xml"/><Relationship Id="rId19" Type="http://schemas.openxmlformats.org/officeDocument/2006/relationships/tags" Target="../tags/tag60.xml"/><Relationship Id="rId4" Type="http://schemas.openxmlformats.org/officeDocument/2006/relationships/tags" Target="../tags/tag45.xml"/><Relationship Id="rId9" Type="http://schemas.openxmlformats.org/officeDocument/2006/relationships/tags" Target="../tags/tag50.xml"/><Relationship Id="rId14" Type="http://schemas.openxmlformats.org/officeDocument/2006/relationships/tags" Target="../tags/tag55.xml"/><Relationship Id="rId22" Type="http://schemas.openxmlformats.org/officeDocument/2006/relationships/image" Target="../media/image4.png"/><Relationship Id="rId27"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未标题-1"/>
          <p:cNvPicPr>
            <a:picLocks noChangeAspect="1"/>
          </p:cNvPicPr>
          <p:nvPr/>
        </p:nvPicPr>
        <p:blipFill>
          <a:blip r:embed="rId7">
            <a:lum bright="-12000"/>
          </a:blip>
          <a:srcRect t="8310" b="7738"/>
          <a:stretch>
            <a:fillRect/>
          </a:stretch>
        </p:blipFill>
        <p:spPr>
          <a:xfrm>
            <a:off x="0" y="552450"/>
            <a:ext cx="12192635" cy="5773420"/>
          </a:xfrm>
          <a:prstGeom prst="rect">
            <a:avLst/>
          </a:prstGeom>
        </p:spPr>
      </p:pic>
      <p:grpSp>
        <p:nvGrpSpPr>
          <p:cNvPr id="11" name="组合 10"/>
          <p:cNvGrpSpPr/>
          <p:nvPr/>
        </p:nvGrpSpPr>
        <p:grpSpPr>
          <a:xfrm>
            <a:off x="1149985" y="2491739"/>
            <a:ext cx="9535795" cy="3338790"/>
            <a:chOff x="953" y="2208"/>
            <a:chExt cx="15017" cy="4705"/>
          </a:xfrm>
        </p:grpSpPr>
        <p:sp>
          <p:nvSpPr>
            <p:cNvPr id="5" name="文本框 4"/>
            <p:cNvSpPr txBox="1"/>
            <p:nvPr/>
          </p:nvSpPr>
          <p:spPr>
            <a:xfrm>
              <a:off x="1514" y="2329"/>
              <a:ext cx="14282" cy="2149"/>
            </a:xfrm>
            <a:prstGeom prst="rect">
              <a:avLst/>
            </a:prstGeom>
            <a:noFill/>
          </p:spPr>
          <p:txBody>
            <a:bodyPr wrap="square" lIns="68580" tIns="34290" rIns="68580" bIns="34290" rtlCol="0">
              <a:noAutofit/>
            </a:bodyPr>
            <a:lstStyle/>
            <a:p>
              <a:pPr defTabSz="685800"/>
              <a:r>
                <a:rPr lang="zh-CN" altLang="en-US" sz="6600" b="1"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cs typeface="+mn-ea"/>
                  <a:sym typeface="+mn-lt"/>
                </a:rPr>
                <a:t>面包板电子实践</a:t>
              </a:r>
            </a:p>
          </p:txBody>
        </p:sp>
        <p:sp>
          <p:nvSpPr>
            <p:cNvPr id="6" name="文本框 5"/>
            <p:cNvSpPr txBox="1"/>
            <p:nvPr>
              <p:custDataLst>
                <p:tags r:id="rId1"/>
              </p:custDataLst>
            </p:nvPr>
          </p:nvSpPr>
          <p:spPr>
            <a:xfrm>
              <a:off x="1600" y="5377"/>
              <a:ext cx="7407" cy="1536"/>
            </a:xfrm>
            <a:prstGeom prst="rect">
              <a:avLst/>
            </a:prstGeom>
            <a:noFill/>
            <a:ln w="9525">
              <a:noFill/>
              <a:miter/>
            </a:ln>
            <a:effectLst/>
          </p:spPr>
          <p:txBody>
            <a:bodyPr vert="horz" wrap="square" lIns="68580" tIns="34290" rIns="68580" bIns="34290" anchor="t">
              <a:noAutofit/>
            </a:bodyPr>
            <a:lstStyle/>
            <a:p>
              <a:pPr defTabSz="685800" eaLnBrk="0" hangingPunct="0">
                <a:lnSpc>
                  <a:spcPct val="150000"/>
                </a:lnSpc>
              </a:pPr>
              <a:r>
                <a:rPr lang="zh-CN" altLang="en-US" sz="2000" b="1" dirty="0">
                  <a:solidFill>
                    <a:schemeClr val="bg1"/>
                  </a:solidFill>
                  <a:effectLst>
                    <a:outerShdw blurRad="50800" dist="38100" dir="5400000" algn="t" rotWithShape="0">
                      <a:prstClr val="black">
                        <a:alpha val="40000"/>
                      </a:prstClr>
                    </a:outerShdw>
                  </a:effectLst>
                  <a:latin typeface="微软雅黑" panose="020B0503020204020204" charset="-122"/>
                  <a:ea typeface="微软雅黑" panose="020B0503020204020204" charset="-122"/>
                  <a:cs typeface="+mn-ea"/>
                  <a:sym typeface="+mn-lt"/>
                </a:rPr>
                <a:t>复旦大学</a:t>
              </a:r>
              <a:r>
                <a:rPr lang="en-US" altLang="zh-CN" sz="2000" b="1" dirty="0">
                  <a:solidFill>
                    <a:schemeClr val="bg1"/>
                  </a:solidFill>
                  <a:effectLst>
                    <a:outerShdw blurRad="50800" dist="38100" dir="5400000" algn="t" rotWithShape="0">
                      <a:prstClr val="black">
                        <a:alpha val="40000"/>
                      </a:prstClr>
                    </a:outerShdw>
                  </a:effectLst>
                  <a:latin typeface="微软雅黑" panose="020B0503020204020204" charset="-122"/>
                  <a:ea typeface="微软雅黑" panose="020B0503020204020204" charset="-122"/>
                  <a:cs typeface="+mn-ea"/>
                  <a:sym typeface="+mn-lt"/>
                </a:rPr>
                <a:t> </a:t>
              </a:r>
              <a:r>
                <a:rPr lang="zh-CN" altLang="en-US" sz="2000" b="1" dirty="0">
                  <a:solidFill>
                    <a:schemeClr val="bg1"/>
                  </a:solidFill>
                  <a:effectLst>
                    <a:outerShdw blurRad="50800" dist="38100" dir="5400000" algn="t" rotWithShape="0">
                      <a:prstClr val="black">
                        <a:alpha val="40000"/>
                      </a:prstClr>
                    </a:outerShdw>
                  </a:effectLst>
                  <a:latin typeface="微软雅黑" panose="020B0503020204020204" charset="-122"/>
                  <a:ea typeface="微软雅黑" panose="020B0503020204020204" charset="-122"/>
                  <a:cs typeface="+mn-ea"/>
                  <a:sym typeface="+mn-lt"/>
                </a:rPr>
                <a:t>芯创讲师团</a:t>
              </a:r>
              <a:endParaRPr lang="en-US" altLang="zh-CN" sz="2000" b="1" dirty="0">
                <a:solidFill>
                  <a:schemeClr val="bg1"/>
                </a:solidFill>
                <a:effectLst>
                  <a:outerShdw blurRad="50800" dist="38100" dir="5400000" algn="t" rotWithShape="0">
                    <a:prstClr val="black">
                      <a:alpha val="40000"/>
                    </a:prstClr>
                  </a:outerShdw>
                </a:effectLst>
                <a:latin typeface="微软雅黑" panose="020B0503020204020204" charset="-122"/>
                <a:ea typeface="微软雅黑" panose="020B0503020204020204" charset="-122"/>
                <a:cs typeface="+mn-ea"/>
                <a:sym typeface="+mn-lt"/>
              </a:endParaRPr>
            </a:p>
            <a:p>
              <a:pPr defTabSz="685800" eaLnBrk="0" hangingPunct="0">
                <a:lnSpc>
                  <a:spcPct val="150000"/>
                </a:lnSpc>
              </a:pPr>
              <a:fld id="{BB962C8B-B14F-4D97-AF65-F5344CB8AC3E}" type="datetime6">
                <a:rPr lang="zh-CN" altLang="zh-CN" sz="2000" b="1" dirty="0">
                  <a:solidFill>
                    <a:schemeClr val="bg1"/>
                  </a:solidFill>
                  <a:effectLst>
                    <a:outerShdw blurRad="50800" dist="38100" dir="5400000" algn="t" rotWithShape="0">
                      <a:prstClr val="black">
                        <a:alpha val="40000"/>
                      </a:prstClr>
                    </a:outerShdw>
                  </a:effectLst>
                  <a:latin typeface="微软雅黑" panose="020B0503020204020204" charset="-122"/>
                  <a:ea typeface="微软雅黑" panose="020B0503020204020204" charset="-122"/>
                  <a:cs typeface="+mn-ea"/>
                  <a:sym typeface="+mn-lt"/>
                </a:rPr>
                <a:t>2025年3月</a:t>
              </a:fld>
              <a:endParaRPr lang="zh-CN" altLang="zh-CN" sz="2000" b="1" dirty="0">
                <a:solidFill>
                  <a:schemeClr val="bg1"/>
                </a:solidFill>
                <a:effectLst>
                  <a:outerShdw blurRad="50800" dist="38100" dir="5400000" algn="t" rotWithShape="0">
                    <a:prstClr val="black">
                      <a:alpha val="40000"/>
                    </a:prstClr>
                  </a:outerShdw>
                </a:effectLst>
                <a:latin typeface="微软雅黑" panose="020B0503020204020204" charset="-122"/>
                <a:ea typeface="微软雅黑" panose="020B0503020204020204" charset="-122"/>
                <a:cs typeface="+mn-ea"/>
                <a:sym typeface="+mn-lt"/>
              </a:endParaRPr>
            </a:p>
          </p:txBody>
        </p:sp>
        <p:sp>
          <p:nvSpPr>
            <p:cNvPr id="7" name="文本框 6"/>
            <p:cNvSpPr txBox="1"/>
            <p:nvPr>
              <p:custDataLst>
                <p:tags r:id="rId2"/>
              </p:custDataLst>
            </p:nvPr>
          </p:nvSpPr>
          <p:spPr>
            <a:xfrm>
              <a:off x="2433" y="3861"/>
              <a:ext cx="13537" cy="1536"/>
            </a:xfrm>
            <a:prstGeom prst="rect">
              <a:avLst/>
            </a:prstGeom>
            <a:noFill/>
          </p:spPr>
          <p:txBody>
            <a:bodyPr wrap="square" lIns="68580" tIns="34290" rIns="68580" bIns="34290" rtlCol="0">
              <a:noAutofit/>
            </a:bodyPr>
            <a:lstStyle/>
            <a:p>
              <a:pPr defTabSz="685800" eaLnBrk="0" hangingPunct="0"/>
              <a:r>
                <a:rPr lang="en-US" altLang="zh-CN" sz="3200" b="1"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cs typeface="+mn-ea"/>
                  <a:sym typeface="+mn-lt"/>
                </a:rPr>
                <a:t>——</a:t>
              </a:r>
              <a:r>
                <a:rPr lang="zh-CN" altLang="en-US" sz="3200" b="1"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cs typeface="+mn-ea"/>
                  <a:sym typeface="+mn-lt"/>
                </a:rPr>
                <a:t>元器件基础之小灯泡发光电路</a:t>
              </a:r>
              <a:br>
                <a:rPr lang="en-US" altLang="zh-CN" sz="3200" b="1"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cs typeface="+mn-ea"/>
                  <a:sym typeface="+mn-lt"/>
                </a:rPr>
              </a:br>
              <a:r>
                <a:rPr lang="en-US" altLang="zh-CN" sz="3200" b="1"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cs typeface="+mn-ea"/>
                  <a:sym typeface="+mn-lt"/>
                </a:rPr>
                <a:t>     【</a:t>
              </a:r>
              <a:r>
                <a:rPr lang="zh-CN" altLang="en-US" sz="3200" b="1"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cs typeface="+mn-ea"/>
                  <a:sym typeface="+mn-lt"/>
                </a:rPr>
                <a:t>面包板，电源，电阻，二极管</a:t>
              </a:r>
              <a:r>
                <a:rPr lang="en-US" altLang="zh-CN" sz="3200" b="1"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cs typeface="+mn-ea"/>
                  <a:sym typeface="+mn-lt"/>
                </a:rPr>
                <a:t>】</a:t>
              </a:r>
              <a:endParaRPr lang="zh-CN" altLang="en-US" sz="3200" b="1"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cs typeface="+mn-ea"/>
                <a:sym typeface="+mn-lt"/>
              </a:endParaRPr>
            </a:p>
          </p:txBody>
        </p:sp>
        <p:grpSp>
          <p:nvGrpSpPr>
            <p:cNvPr id="13" name="组合 12"/>
            <p:cNvGrpSpPr/>
            <p:nvPr/>
          </p:nvGrpSpPr>
          <p:grpSpPr>
            <a:xfrm>
              <a:off x="953" y="2208"/>
              <a:ext cx="209" cy="3742"/>
              <a:chOff x="995161" y="2150155"/>
              <a:chExt cx="135370" cy="1606382"/>
            </a:xfrm>
          </p:grpSpPr>
          <p:cxnSp>
            <p:nvCxnSpPr>
              <p:cNvPr id="10" name="直接连接符 9"/>
              <p:cNvCxnSpPr/>
              <p:nvPr>
                <p:custDataLst>
                  <p:tags r:id="rId3"/>
                </p:custDataLst>
              </p:nvPr>
            </p:nvCxnSpPr>
            <p:spPr>
              <a:xfrm>
                <a:off x="1130530" y="2150155"/>
                <a:ext cx="0" cy="1606382"/>
              </a:xfrm>
              <a:prstGeom prst="line">
                <a:avLst/>
              </a:prstGeom>
              <a:ln w="38100" cmpd="sng">
                <a:solidFill>
                  <a:schemeClr val="accent5"/>
                </a:solidFill>
              </a:ln>
            </p:spPr>
            <p:style>
              <a:lnRef idx="1">
                <a:schemeClr val="accent1"/>
              </a:lnRef>
              <a:fillRef idx="0">
                <a:schemeClr val="accent1"/>
              </a:fillRef>
              <a:effectRef idx="0">
                <a:schemeClr val="accent1"/>
              </a:effectRef>
              <a:fontRef idx="minor">
                <a:schemeClr val="tx1"/>
              </a:fontRef>
            </p:style>
          </p:cxnSp>
          <p:sp>
            <p:nvSpPr>
              <p:cNvPr id="12" name="等腰三角形 11"/>
              <p:cNvSpPr/>
              <p:nvPr>
                <p:custDataLst>
                  <p:tags r:id="rId4"/>
                </p:custDataLst>
              </p:nvPr>
            </p:nvSpPr>
            <p:spPr>
              <a:xfrm rot="16200000">
                <a:off x="984331" y="2901204"/>
                <a:ext cx="157029" cy="135370"/>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grpSp>
      <p:pic>
        <p:nvPicPr>
          <p:cNvPr id="17" name="图片 16" descr="复旦大学微电子学院芯创讲师团"/>
          <p:cNvPicPr>
            <a:picLocks noChangeAspect="1"/>
          </p:cNvPicPr>
          <p:nvPr/>
        </p:nvPicPr>
        <p:blipFill>
          <a:blip r:embed="rId8">
            <a:lum bright="100000"/>
          </a:blip>
          <a:stretch>
            <a:fillRect/>
          </a:stretch>
        </p:blipFill>
        <p:spPr>
          <a:xfrm>
            <a:off x="-34925" y="443865"/>
            <a:ext cx="2124710" cy="212471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245235" y="323215"/>
            <a:ext cx="6748145" cy="604520"/>
            <a:chOff x="716110" y="296170"/>
            <a:chExt cx="6748251" cy="604319"/>
          </a:xfrm>
        </p:grpSpPr>
        <p:sp>
          <p:nvSpPr>
            <p:cNvPr id="25" name="文本框 24"/>
            <p:cNvSpPr txBox="1"/>
            <p:nvPr/>
          </p:nvSpPr>
          <p:spPr>
            <a:xfrm>
              <a:off x="716110" y="296170"/>
              <a:ext cx="6748251" cy="498944"/>
            </a:xfrm>
            <a:prstGeom prst="rect">
              <a:avLst/>
            </a:prstGeom>
            <a:noFill/>
          </p:spPr>
          <p:txBody>
            <a:bodyPr wrap="square" lIns="68580" tIns="34290" rIns="68580" bIns="34290" rtlCol="0">
              <a:spAutoFit/>
            </a:bodyPr>
            <a:lstStyle/>
            <a:p>
              <a:pPr defTabSz="685800"/>
              <a:r>
                <a:rPr lang="zh-CN" altLang="en-US" sz="2800" b="1" spc="300" dirty="0">
                  <a:solidFill>
                    <a:srgbClr val="3D5594"/>
                  </a:solidFill>
                  <a:latin typeface="微软雅黑" panose="020B0503020204020204" charset="-122"/>
                  <a:ea typeface="微软雅黑" panose="020B0503020204020204" charset="-122"/>
                  <a:cs typeface="+mn-ea"/>
                  <a:sym typeface="+mn-lt"/>
                </a:rPr>
                <a:t>元器件基础</a:t>
              </a:r>
            </a:p>
          </p:txBody>
        </p:sp>
        <p:cxnSp>
          <p:nvCxnSpPr>
            <p:cNvPr id="26" name="直接连接符 25"/>
            <p:cNvCxnSpPr/>
            <p:nvPr/>
          </p:nvCxnSpPr>
          <p:spPr>
            <a:xfrm flipV="1">
              <a:off x="774478" y="898584"/>
              <a:ext cx="1385570" cy="1905"/>
            </a:xfrm>
            <a:prstGeom prst="line">
              <a:avLst/>
            </a:prstGeom>
            <a:noFill/>
            <a:ln w="28575" cap="flat" cmpd="sng" algn="ctr">
              <a:solidFill>
                <a:srgbClr val="3D5594"/>
              </a:solidFill>
              <a:prstDash val="solid"/>
              <a:miter lim="800000"/>
            </a:ln>
            <a:effectLst/>
          </p:spPr>
        </p:cxnSp>
      </p:grpSp>
      <p:pic>
        <p:nvPicPr>
          <p:cNvPr id="73" name="图片 72" descr="复旦大学微电子学院芯创讲师团"/>
          <p:cNvPicPr>
            <a:picLocks noChangeAspect="1"/>
          </p:cNvPicPr>
          <p:nvPr/>
        </p:nvPicPr>
        <p:blipFill>
          <a:blip r:embed="rId6">
            <a:lum bright="12000" contrast="-12000"/>
          </a:blip>
          <a:srcRect l="24353" t="13598" r="23764" b="35672"/>
          <a:stretch>
            <a:fillRect/>
          </a:stretch>
        </p:blipFill>
        <p:spPr>
          <a:xfrm>
            <a:off x="289560" y="102870"/>
            <a:ext cx="955675" cy="935355"/>
          </a:xfrm>
          <a:prstGeom prst="rect">
            <a:avLst/>
          </a:prstGeom>
        </p:spPr>
      </p:pic>
      <p:grpSp>
        <p:nvGrpSpPr>
          <p:cNvPr id="6" name="组合 5"/>
          <p:cNvGrpSpPr/>
          <p:nvPr/>
        </p:nvGrpSpPr>
        <p:grpSpPr>
          <a:xfrm>
            <a:off x="-12700" y="6480175"/>
            <a:ext cx="12205335" cy="424815"/>
            <a:chOff x="-20" y="10072"/>
            <a:chExt cx="19221" cy="728"/>
          </a:xfrm>
        </p:grpSpPr>
        <p:sp>
          <p:nvSpPr>
            <p:cNvPr id="7" name="TextBox 7"/>
            <p:cNvSpPr txBox="1"/>
            <p:nvPr/>
          </p:nvSpPr>
          <p:spPr>
            <a:xfrm>
              <a:off x="-20" y="10072"/>
              <a:ext cx="19221" cy="728"/>
            </a:xfrm>
            <a:prstGeom prst="rect">
              <a:avLst/>
            </a:prstGeom>
            <a:gradFill>
              <a:gsLst>
                <a:gs pos="100000">
                  <a:srgbClr val="1F407C">
                    <a:alpha val="95000"/>
                  </a:srgbClr>
                </a:gs>
                <a:gs pos="50000">
                  <a:srgbClr val="00328D">
                    <a:alpha val="100000"/>
                  </a:srgbClr>
                </a:gs>
                <a:gs pos="0">
                  <a:srgbClr val="1F407C">
                    <a:alpha val="95000"/>
                  </a:srgbClr>
                </a:gs>
              </a:gsLst>
              <a:lin ang="0" scaled="0"/>
            </a:gradFill>
            <a:ln>
              <a:noFill/>
            </a:ln>
          </p:spPr>
          <p:txBody>
            <a:bodyPr wrap="square" rtlCol="0">
              <a:noAutofit/>
            </a:bodyPr>
            <a:lstStyle/>
            <a:p>
              <a:endParaRPr lang="zh-CN" altLang="en-US" dirty="0"/>
            </a:p>
          </p:txBody>
        </p:sp>
        <p:pic>
          <p:nvPicPr>
            <p:cNvPr id="9" name="图片 8" descr="复旦大学微电子学院芯创讲师团"/>
            <p:cNvPicPr>
              <a:picLocks noChangeAspect="1"/>
            </p:cNvPicPr>
            <p:nvPr/>
          </p:nvPicPr>
          <p:blipFill>
            <a:blip r:embed="rId6">
              <a:alphaModFix amt="80000"/>
              <a:lum bright="100000"/>
            </a:blip>
            <a:srcRect t="63900" b="21773"/>
            <a:stretch>
              <a:fillRect/>
            </a:stretch>
          </p:blipFill>
          <p:spPr>
            <a:xfrm>
              <a:off x="7911" y="10129"/>
              <a:ext cx="3359" cy="617"/>
            </a:xfrm>
            <a:prstGeom prst="rect">
              <a:avLst/>
            </a:prstGeom>
          </p:spPr>
        </p:pic>
      </p:grpSp>
      <p:grpSp>
        <p:nvGrpSpPr>
          <p:cNvPr id="22" name="组合 21"/>
          <p:cNvGrpSpPr/>
          <p:nvPr/>
        </p:nvGrpSpPr>
        <p:grpSpPr>
          <a:xfrm>
            <a:off x="730250" y="1085215"/>
            <a:ext cx="10445115" cy="3044735"/>
            <a:chOff x="1150" y="5311"/>
            <a:chExt cx="16449" cy="4901"/>
          </a:xfrm>
        </p:grpSpPr>
        <p:sp>
          <p:nvSpPr>
            <p:cNvPr id="13" name="矩形 12"/>
            <p:cNvSpPr/>
            <p:nvPr>
              <p:custDataLst>
                <p:tags r:id="rId2"/>
              </p:custDataLst>
            </p:nvPr>
          </p:nvSpPr>
          <p:spPr>
            <a:xfrm>
              <a:off x="1150" y="5311"/>
              <a:ext cx="2290" cy="727"/>
            </a:xfrm>
            <a:prstGeom prst="rect">
              <a:avLst/>
            </a:prstGeom>
          </p:spPr>
          <p:txBody>
            <a:bodyPr wrap="none">
              <a:spAutoFit/>
            </a:bodyPr>
            <a:lstStyle/>
            <a:p>
              <a:pPr marL="342900" indent="-342900">
                <a:buFont typeface="Wingdings" panose="05000000000000000000" pitchFamily="2" charset="2"/>
                <a:buChar char="n"/>
              </a:pPr>
              <a:r>
                <a:rPr lang="zh-CN" altLang="en-US" sz="2400" b="1" dirty="0">
                  <a:solidFill>
                    <a:srgbClr val="2F5EB0"/>
                  </a:solidFill>
                  <a:latin typeface="微软雅黑" panose="020B0503020204020204" charset="-122"/>
                  <a:ea typeface="微软雅黑" panose="020B0503020204020204" charset="-122"/>
                </a:rPr>
                <a:t>电阻器</a:t>
              </a:r>
            </a:p>
          </p:txBody>
        </p:sp>
        <p:sp>
          <p:nvSpPr>
            <p:cNvPr id="14" name="矩形 13"/>
            <p:cNvSpPr/>
            <p:nvPr>
              <p:custDataLst>
                <p:tags r:id="rId3"/>
              </p:custDataLst>
            </p:nvPr>
          </p:nvSpPr>
          <p:spPr>
            <a:xfrm>
              <a:off x="1510" y="6035"/>
              <a:ext cx="16089" cy="4177"/>
            </a:xfrm>
            <a:prstGeom prst="rect">
              <a:avLst/>
            </a:prstGeom>
          </p:spPr>
          <p:txBody>
            <a:bodyPr wrap="square">
              <a:noAutofit/>
            </a:bodyPr>
            <a:lstStyle/>
            <a:p>
              <a:pPr marL="342900" indent="-342900" fontAlgn="auto">
                <a:lnSpc>
                  <a:spcPct val="125000"/>
                </a:lnSpc>
                <a:spcBef>
                  <a:spcPts val="600"/>
                </a:spcBef>
                <a:buFont typeface="Arial" panose="020B0604020202020204" pitchFamily="34" charset="0"/>
                <a:buChar char="•"/>
              </a:pPr>
              <a:r>
                <a:rPr lang="zh-CN" altLang="en-US" sz="2000" dirty="0">
                  <a:latin typeface="微软雅黑" panose="020B0503020204020204" charset="-122"/>
                  <a:ea typeface="微软雅黑" panose="020B0503020204020204" charset="-122"/>
                </a:rPr>
                <a:t>电阻器是一个限流元件，对电流产生阻碍作用</a:t>
              </a:r>
              <a:endParaRPr lang="en-US" altLang="zh-CN" sz="2000" dirty="0">
                <a:latin typeface="微软雅黑" panose="020B0503020204020204" charset="-122"/>
                <a:ea typeface="微软雅黑" panose="020B0503020204020204" charset="-122"/>
              </a:endParaRPr>
            </a:p>
            <a:p>
              <a:pPr indent="457200" fontAlgn="auto">
                <a:lnSpc>
                  <a:spcPct val="125000"/>
                </a:lnSpc>
                <a:spcBef>
                  <a:spcPts val="600"/>
                </a:spcBef>
              </a:pPr>
              <a:r>
                <a:rPr lang="zh-CN" altLang="en-US" dirty="0">
                  <a:latin typeface="微软雅黑" panose="020B0503020204020204" charset="-122"/>
                  <a:ea typeface="微软雅黑" panose="020B0503020204020204" charset="-122"/>
                </a:rPr>
                <a:t>电阻器能控制电路中的电流大小和电压分配，实现特定的电路功能。它也是电子设备中最常用的元件之一，英文名称为 </a:t>
              </a:r>
              <a:r>
                <a:rPr lang="en-US" altLang="zh-CN" dirty="0">
                  <a:latin typeface="微软雅黑" panose="020B0503020204020204" charset="-122"/>
                  <a:ea typeface="微软雅黑" panose="020B0503020204020204" charset="-122"/>
                </a:rPr>
                <a:t>Resistor</a:t>
              </a:r>
              <a:r>
                <a:rPr lang="zh-CN" altLang="en-US" dirty="0">
                  <a:latin typeface="微软雅黑" panose="020B0503020204020204" charset="-122"/>
                  <a:ea typeface="微软雅黑" panose="020B0503020204020204" charset="-122"/>
                </a:rPr>
                <a:t>，通常简称为电阻，用字母 “</a:t>
              </a:r>
              <a:r>
                <a:rPr lang="en-US" altLang="zh-CN" dirty="0">
                  <a:latin typeface="微软雅黑" panose="020B0503020204020204" charset="-122"/>
                  <a:ea typeface="微软雅黑" panose="020B0503020204020204" charset="-122"/>
                </a:rPr>
                <a:t>R” </a:t>
              </a:r>
              <a:r>
                <a:rPr lang="zh-CN" altLang="en-US" dirty="0">
                  <a:latin typeface="微软雅黑" panose="020B0503020204020204" charset="-122"/>
                  <a:ea typeface="微软雅黑" panose="020B0503020204020204" charset="-122"/>
                </a:rPr>
                <a:t>表示。</a:t>
              </a:r>
              <a:endParaRPr lang="en-US" altLang="zh-CN" dirty="0">
                <a:latin typeface="微软雅黑" panose="020B0503020204020204" charset="-122"/>
                <a:ea typeface="微软雅黑" panose="020B0503020204020204" charset="-122"/>
              </a:endParaRPr>
            </a:p>
            <a:p>
              <a:pPr indent="457200" fontAlgn="auto">
                <a:lnSpc>
                  <a:spcPct val="125000"/>
                </a:lnSpc>
                <a:spcBef>
                  <a:spcPts val="600"/>
                </a:spcBef>
              </a:pPr>
              <a:r>
                <a:rPr lang="zh-CN" altLang="en-US" dirty="0">
                  <a:solidFill>
                    <a:srgbClr val="FF0000"/>
                  </a:solidFill>
                  <a:latin typeface="微软雅黑" panose="020B0503020204020204" charset="-122"/>
                  <a:ea typeface="微软雅黑" panose="020B0503020204020204" charset="-122"/>
                </a:rPr>
                <a:t>为什么需要电阻器？</a:t>
              </a:r>
              <a:endParaRPr lang="en-US" altLang="zh-CN" dirty="0">
                <a:solidFill>
                  <a:srgbClr val="FF0000"/>
                </a:solidFill>
                <a:latin typeface="微软雅黑" panose="020B0503020204020204" charset="-122"/>
                <a:ea typeface="微软雅黑" panose="020B0503020204020204" charset="-122"/>
              </a:endParaRPr>
            </a:p>
            <a:p>
              <a:pPr indent="457200">
                <a:lnSpc>
                  <a:spcPct val="125000"/>
                </a:lnSpc>
                <a:spcBef>
                  <a:spcPts val="600"/>
                </a:spcBef>
              </a:pPr>
              <a:r>
                <a:rPr lang="zh-CN" altLang="en-US" dirty="0">
                  <a:latin typeface="微软雅黑" panose="020B0503020204020204" charset="-122"/>
                  <a:ea typeface="微软雅黑" panose="020B0503020204020204" charset="-122"/>
                </a:rPr>
                <a:t>流过电子电器的电流不能太大，太大会把器件烧掉；也不能太小，太小无法驱动器件工作。</a:t>
              </a:r>
              <a:endParaRPr lang="en-US" altLang="zh-CN" dirty="0">
                <a:latin typeface="微软雅黑" panose="020B0503020204020204" charset="-122"/>
                <a:ea typeface="微软雅黑" panose="020B0503020204020204" charset="-122"/>
              </a:endParaRPr>
            </a:p>
            <a:p>
              <a:pPr indent="457200">
                <a:lnSpc>
                  <a:spcPct val="125000"/>
                </a:lnSpc>
                <a:spcBef>
                  <a:spcPts val="600"/>
                </a:spcBef>
              </a:pPr>
              <a:r>
                <a:rPr lang="zh-CN" altLang="en-US" dirty="0">
                  <a:latin typeface="微软雅黑" panose="020B0503020204020204" charset="-122"/>
                  <a:ea typeface="微软雅黑" panose="020B0503020204020204" charset="-122"/>
                </a:rPr>
                <a:t>以小灯泡为例，电流过大会导致灯泡灯丝烧断，电流过小灯泡会不发光或者只能发出微弱的光。</a:t>
              </a:r>
              <a:endParaRPr lang="en-US" altLang="zh-CN" dirty="0">
                <a:latin typeface="微软雅黑" panose="020B0503020204020204" charset="-122"/>
                <a:ea typeface="微软雅黑" panose="020B0503020204020204" charset="-122"/>
              </a:endParaRPr>
            </a:p>
          </p:txBody>
        </p:sp>
      </p:grpSp>
    </p:spTree>
    <p:custDataLst>
      <p:tags r:id="rId1"/>
    </p:custDataLst>
    <p:extLst>
      <p:ext uri="{BB962C8B-B14F-4D97-AF65-F5344CB8AC3E}">
        <p14:creationId xmlns:p14="http://schemas.microsoft.com/office/powerpoint/2010/main" val="3202062059"/>
      </p:ext>
    </p:ext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C8D9AF-E9DB-4AF4-D695-8AA778753FE4}"/>
            </a:ext>
          </a:extLst>
        </p:cNvPr>
        <p:cNvGrpSpPr/>
        <p:nvPr/>
      </p:nvGrpSpPr>
      <p:grpSpPr>
        <a:xfrm>
          <a:off x="0" y="0"/>
          <a:ext cx="0" cy="0"/>
          <a:chOff x="0" y="0"/>
          <a:chExt cx="0" cy="0"/>
        </a:xfrm>
      </p:grpSpPr>
      <p:grpSp>
        <p:nvGrpSpPr>
          <p:cNvPr id="24" name="组合 23">
            <a:extLst>
              <a:ext uri="{FF2B5EF4-FFF2-40B4-BE49-F238E27FC236}">
                <a16:creationId xmlns:a16="http://schemas.microsoft.com/office/drawing/2014/main" id="{DBB68385-5C07-BBFA-9512-3AB8841244F8}"/>
              </a:ext>
            </a:extLst>
          </p:cNvPr>
          <p:cNvGrpSpPr/>
          <p:nvPr/>
        </p:nvGrpSpPr>
        <p:grpSpPr>
          <a:xfrm>
            <a:off x="1245235" y="323215"/>
            <a:ext cx="6748145" cy="604520"/>
            <a:chOff x="716110" y="296170"/>
            <a:chExt cx="6748251" cy="604319"/>
          </a:xfrm>
        </p:grpSpPr>
        <p:sp>
          <p:nvSpPr>
            <p:cNvPr id="25" name="文本框 24">
              <a:extLst>
                <a:ext uri="{FF2B5EF4-FFF2-40B4-BE49-F238E27FC236}">
                  <a16:creationId xmlns:a16="http://schemas.microsoft.com/office/drawing/2014/main" id="{100DEB0B-9B50-E433-8F61-AD4D3BC5CAB5}"/>
                </a:ext>
              </a:extLst>
            </p:cNvPr>
            <p:cNvSpPr txBox="1"/>
            <p:nvPr/>
          </p:nvSpPr>
          <p:spPr>
            <a:xfrm>
              <a:off x="716110" y="296170"/>
              <a:ext cx="6748251" cy="498944"/>
            </a:xfrm>
            <a:prstGeom prst="rect">
              <a:avLst/>
            </a:prstGeom>
            <a:noFill/>
          </p:spPr>
          <p:txBody>
            <a:bodyPr wrap="square" lIns="68580" tIns="34290" rIns="68580" bIns="34290" rtlCol="0">
              <a:spAutoFit/>
            </a:bodyPr>
            <a:lstStyle/>
            <a:p>
              <a:pPr defTabSz="685800"/>
              <a:r>
                <a:rPr lang="zh-CN" altLang="en-US" sz="2800" b="1" spc="300" dirty="0">
                  <a:solidFill>
                    <a:srgbClr val="3D5594"/>
                  </a:solidFill>
                  <a:latin typeface="微软雅黑" panose="020B0503020204020204" charset="-122"/>
                  <a:ea typeface="微软雅黑" panose="020B0503020204020204" charset="-122"/>
                  <a:cs typeface="+mn-ea"/>
                  <a:sym typeface="+mn-lt"/>
                </a:rPr>
                <a:t>元器件基础</a:t>
              </a:r>
            </a:p>
          </p:txBody>
        </p:sp>
        <p:cxnSp>
          <p:nvCxnSpPr>
            <p:cNvPr id="26" name="直接连接符 25">
              <a:extLst>
                <a:ext uri="{FF2B5EF4-FFF2-40B4-BE49-F238E27FC236}">
                  <a16:creationId xmlns:a16="http://schemas.microsoft.com/office/drawing/2014/main" id="{DF174683-D493-F734-BBA0-EAD75237F35C}"/>
                </a:ext>
              </a:extLst>
            </p:cNvPr>
            <p:cNvCxnSpPr/>
            <p:nvPr/>
          </p:nvCxnSpPr>
          <p:spPr>
            <a:xfrm flipV="1">
              <a:off x="774478" y="898584"/>
              <a:ext cx="1385570" cy="1905"/>
            </a:xfrm>
            <a:prstGeom prst="line">
              <a:avLst/>
            </a:prstGeom>
            <a:noFill/>
            <a:ln w="28575" cap="flat" cmpd="sng" algn="ctr">
              <a:solidFill>
                <a:srgbClr val="3D5594"/>
              </a:solidFill>
              <a:prstDash val="solid"/>
              <a:miter lim="800000"/>
            </a:ln>
            <a:effectLst/>
          </p:spPr>
        </p:cxnSp>
      </p:grpSp>
      <p:pic>
        <p:nvPicPr>
          <p:cNvPr id="73" name="图片 72" descr="复旦大学微电子学院芯创讲师团">
            <a:extLst>
              <a:ext uri="{FF2B5EF4-FFF2-40B4-BE49-F238E27FC236}">
                <a16:creationId xmlns:a16="http://schemas.microsoft.com/office/drawing/2014/main" id="{1219DAF6-A07D-6403-87BF-54D743706FB7}"/>
              </a:ext>
            </a:extLst>
          </p:cNvPr>
          <p:cNvPicPr>
            <a:picLocks noChangeAspect="1"/>
          </p:cNvPicPr>
          <p:nvPr/>
        </p:nvPicPr>
        <p:blipFill>
          <a:blip r:embed="rId6">
            <a:lum bright="12000" contrast="-12000"/>
          </a:blip>
          <a:srcRect l="24353" t="13598" r="23764" b="35672"/>
          <a:stretch>
            <a:fillRect/>
          </a:stretch>
        </p:blipFill>
        <p:spPr>
          <a:xfrm>
            <a:off x="289560" y="102870"/>
            <a:ext cx="955675" cy="935355"/>
          </a:xfrm>
          <a:prstGeom prst="rect">
            <a:avLst/>
          </a:prstGeom>
        </p:spPr>
      </p:pic>
      <p:grpSp>
        <p:nvGrpSpPr>
          <p:cNvPr id="6" name="组合 5">
            <a:extLst>
              <a:ext uri="{FF2B5EF4-FFF2-40B4-BE49-F238E27FC236}">
                <a16:creationId xmlns:a16="http://schemas.microsoft.com/office/drawing/2014/main" id="{868FB481-E7C3-2BE9-4162-E5A634E63100}"/>
              </a:ext>
            </a:extLst>
          </p:cNvPr>
          <p:cNvGrpSpPr/>
          <p:nvPr/>
        </p:nvGrpSpPr>
        <p:grpSpPr>
          <a:xfrm>
            <a:off x="-12700" y="6480175"/>
            <a:ext cx="12205335" cy="424815"/>
            <a:chOff x="-20" y="10072"/>
            <a:chExt cx="19221" cy="728"/>
          </a:xfrm>
        </p:grpSpPr>
        <p:sp>
          <p:nvSpPr>
            <p:cNvPr id="7" name="TextBox 7">
              <a:extLst>
                <a:ext uri="{FF2B5EF4-FFF2-40B4-BE49-F238E27FC236}">
                  <a16:creationId xmlns:a16="http://schemas.microsoft.com/office/drawing/2014/main" id="{9C9884E3-084D-F253-8130-E4D41A60AA01}"/>
                </a:ext>
              </a:extLst>
            </p:cNvPr>
            <p:cNvSpPr txBox="1"/>
            <p:nvPr/>
          </p:nvSpPr>
          <p:spPr>
            <a:xfrm>
              <a:off x="-20" y="10072"/>
              <a:ext cx="19221" cy="728"/>
            </a:xfrm>
            <a:prstGeom prst="rect">
              <a:avLst/>
            </a:prstGeom>
            <a:gradFill>
              <a:gsLst>
                <a:gs pos="100000">
                  <a:srgbClr val="1F407C">
                    <a:alpha val="95000"/>
                  </a:srgbClr>
                </a:gs>
                <a:gs pos="50000">
                  <a:srgbClr val="00328D">
                    <a:alpha val="100000"/>
                  </a:srgbClr>
                </a:gs>
                <a:gs pos="0">
                  <a:srgbClr val="1F407C">
                    <a:alpha val="95000"/>
                  </a:srgbClr>
                </a:gs>
              </a:gsLst>
              <a:lin ang="0" scaled="0"/>
            </a:gradFill>
            <a:ln>
              <a:noFill/>
            </a:ln>
          </p:spPr>
          <p:txBody>
            <a:bodyPr wrap="square" rtlCol="0">
              <a:noAutofit/>
            </a:bodyPr>
            <a:lstStyle/>
            <a:p>
              <a:endParaRPr lang="zh-CN" altLang="en-US" dirty="0"/>
            </a:p>
          </p:txBody>
        </p:sp>
        <p:pic>
          <p:nvPicPr>
            <p:cNvPr id="9" name="图片 8" descr="复旦大学微电子学院芯创讲师团">
              <a:extLst>
                <a:ext uri="{FF2B5EF4-FFF2-40B4-BE49-F238E27FC236}">
                  <a16:creationId xmlns:a16="http://schemas.microsoft.com/office/drawing/2014/main" id="{5014A736-2583-8520-19FD-3635E94683B1}"/>
                </a:ext>
              </a:extLst>
            </p:cNvPr>
            <p:cNvPicPr>
              <a:picLocks noChangeAspect="1"/>
            </p:cNvPicPr>
            <p:nvPr/>
          </p:nvPicPr>
          <p:blipFill>
            <a:blip r:embed="rId6">
              <a:alphaModFix amt="80000"/>
              <a:lum bright="100000"/>
            </a:blip>
            <a:srcRect t="63900" b="21773"/>
            <a:stretch>
              <a:fillRect/>
            </a:stretch>
          </p:blipFill>
          <p:spPr>
            <a:xfrm>
              <a:off x="7911" y="10129"/>
              <a:ext cx="3359" cy="617"/>
            </a:xfrm>
            <a:prstGeom prst="rect">
              <a:avLst/>
            </a:prstGeom>
          </p:spPr>
        </p:pic>
      </p:grpSp>
      <p:grpSp>
        <p:nvGrpSpPr>
          <p:cNvPr id="22" name="组合 21">
            <a:extLst>
              <a:ext uri="{FF2B5EF4-FFF2-40B4-BE49-F238E27FC236}">
                <a16:creationId xmlns:a16="http://schemas.microsoft.com/office/drawing/2014/main" id="{30BA2D74-0D21-0418-A7A0-C4E5A25484F5}"/>
              </a:ext>
            </a:extLst>
          </p:cNvPr>
          <p:cNvGrpSpPr/>
          <p:nvPr/>
        </p:nvGrpSpPr>
        <p:grpSpPr>
          <a:xfrm>
            <a:off x="730250" y="1085215"/>
            <a:ext cx="10445115" cy="1189990"/>
            <a:chOff x="1150" y="5311"/>
            <a:chExt cx="16449" cy="1874"/>
          </a:xfrm>
        </p:grpSpPr>
        <p:sp>
          <p:nvSpPr>
            <p:cNvPr id="13" name="矩形 12">
              <a:extLst>
                <a:ext uri="{FF2B5EF4-FFF2-40B4-BE49-F238E27FC236}">
                  <a16:creationId xmlns:a16="http://schemas.microsoft.com/office/drawing/2014/main" id="{44985F08-9E8E-2CF1-4139-8CB519D3700E}"/>
                </a:ext>
              </a:extLst>
            </p:cNvPr>
            <p:cNvSpPr/>
            <p:nvPr>
              <p:custDataLst>
                <p:tags r:id="rId2"/>
              </p:custDataLst>
            </p:nvPr>
          </p:nvSpPr>
          <p:spPr>
            <a:xfrm>
              <a:off x="1150" y="5311"/>
              <a:ext cx="3260" cy="727"/>
            </a:xfrm>
            <a:prstGeom prst="rect">
              <a:avLst/>
            </a:prstGeom>
          </p:spPr>
          <p:txBody>
            <a:bodyPr wrap="none">
              <a:spAutoFit/>
            </a:bodyPr>
            <a:lstStyle/>
            <a:p>
              <a:pPr marL="342900" indent="-342900">
                <a:buFont typeface="Wingdings" panose="05000000000000000000" pitchFamily="2" charset="2"/>
                <a:buChar char="n"/>
              </a:pPr>
              <a:r>
                <a:rPr lang="zh-CN" altLang="en-US" sz="2400" b="1" dirty="0">
                  <a:solidFill>
                    <a:srgbClr val="2F5EB0"/>
                  </a:solidFill>
                  <a:latin typeface="微软雅黑" panose="020B0503020204020204" charset="-122"/>
                  <a:ea typeface="微软雅黑" panose="020B0503020204020204" charset="-122"/>
                </a:rPr>
                <a:t>电阻器类型</a:t>
              </a:r>
            </a:p>
          </p:txBody>
        </p:sp>
        <p:sp>
          <p:nvSpPr>
            <p:cNvPr id="14" name="矩形 13">
              <a:extLst>
                <a:ext uri="{FF2B5EF4-FFF2-40B4-BE49-F238E27FC236}">
                  <a16:creationId xmlns:a16="http://schemas.microsoft.com/office/drawing/2014/main" id="{7551667B-6D09-5C20-A985-7BB6D751E7B9}"/>
                </a:ext>
              </a:extLst>
            </p:cNvPr>
            <p:cNvSpPr/>
            <p:nvPr>
              <p:custDataLst>
                <p:tags r:id="rId3"/>
              </p:custDataLst>
            </p:nvPr>
          </p:nvSpPr>
          <p:spPr>
            <a:xfrm>
              <a:off x="1510" y="6035"/>
              <a:ext cx="16089" cy="1150"/>
            </a:xfrm>
            <a:prstGeom prst="rect">
              <a:avLst/>
            </a:prstGeom>
          </p:spPr>
          <p:txBody>
            <a:bodyPr wrap="square">
              <a:noAutofit/>
            </a:bodyPr>
            <a:lstStyle/>
            <a:p>
              <a:pPr marL="342900" indent="-342900" fontAlgn="auto">
                <a:lnSpc>
                  <a:spcPct val="125000"/>
                </a:lnSpc>
                <a:spcBef>
                  <a:spcPts val="600"/>
                </a:spcBef>
                <a:buFont typeface="Arial" panose="020B0604020202020204" pitchFamily="34" charset="0"/>
                <a:buChar char="•"/>
              </a:pPr>
              <a:r>
                <a:rPr lang="zh-CN" altLang="en-US" sz="2000" dirty="0">
                  <a:latin typeface="微软雅黑" panose="020B0503020204020204" charset="-122"/>
                  <a:ea typeface="微软雅黑" panose="020B0503020204020204" charset="-122"/>
                </a:rPr>
                <a:t>固定电阻器：阻值固定不变，是最常见的电阻器类型。</a:t>
              </a:r>
              <a:endParaRPr lang="en-US" altLang="zh-CN" sz="2000" dirty="0">
                <a:latin typeface="微软雅黑" panose="020B0503020204020204" charset="-122"/>
                <a:ea typeface="微软雅黑" panose="020B0503020204020204" charset="-122"/>
              </a:endParaRPr>
            </a:p>
          </p:txBody>
        </p:sp>
      </p:grpSp>
      <p:pic>
        <p:nvPicPr>
          <p:cNvPr id="12" name="图片 11">
            <a:extLst>
              <a:ext uri="{FF2B5EF4-FFF2-40B4-BE49-F238E27FC236}">
                <a16:creationId xmlns:a16="http://schemas.microsoft.com/office/drawing/2014/main" id="{6A84BF6F-0214-BAB4-6D38-60155BB8CDF3}"/>
              </a:ext>
            </a:extLst>
          </p:cNvPr>
          <p:cNvPicPr>
            <a:picLocks noChangeAspect="1"/>
          </p:cNvPicPr>
          <p:nvPr/>
        </p:nvPicPr>
        <p:blipFill>
          <a:blip r:embed="rId7"/>
          <a:stretch>
            <a:fillRect/>
          </a:stretch>
        </p:blipFill>
        <p:spPr>
          <a:xfrm>
            <a:off x="727505" y="2308467"/>
            <a:ext cx="7262126" cy="1674224"/>
          </a:xfrm>
          <a:prstGeom prst="rect">
            <a:avLst/>
          </a:prstGeom>
        </p:spPr>
      </p:pic>
      <p:pic>
        <p:nvPicPr>
          <p:cNvPr id="16" name="图片 15">
            <a:extLst>
              <a:ext uri="{FF2B5EF4-FFF2-40B4-BE49-F238E27FC236}">
                <a16:creationId xmlns:a16="http://schemas.microsoft.com/office/drawing/2014/main" id="{35F034B5-4EF8-2441-BC7C-F67828E68041}"/>
              </a:ext>
            </a:extLst>
          </p:cNvPr>
          <p:cNvPicPr>
            <a:picLocks noChangeAspect="1"/>
          </p:cNvPicPr>
          <p:nvPr/>
        </p:nvPicPr>
        <p:blipFill>
          <a:blip r:embed="rId8"/>
          <a:stretch>
            <a:fillRect/>
          </a:stretch>
        </p:blipFill>
        <p:spPr>
          <a:xfrm>
            <a:off x="727505" y="4133762"/>
            <a:ext cx="8349430" cy="1575363"/>
          </a:xfrm>
          <a:prstGeom prst="rect">
            <a:avLst/>
          </a:prstGeom>
        </p:spPr>
      </p:pic>
      <p:pic>
        <p:nvPicPr>
          <p:cNvPr id="18" name="图片 17">
            <a:extLst>
              <a:ext uri="{FF2B5EF4-FFF2-40B4-BE49-F238E27FC236}">
                <a16:creationId xmlns:a16="http://schemas.microsoft.com/office/drawing/2014/main" id="{FE794605-68E5-8466-E6E4-38AA2403F98D}"/>
              </a:ext>
            </a:extLst>
          </p:cNvPr>
          <p:cNvPicPr>
            <a:picLocks noChangeAspect="1"/>
          </p:cNvPicPr>
          <p:nvPr/>
        </p:nvPicPr>
        <p:blipFill>
          <a:blip r:embed="rId9"/>
          <a:stretch>
            <a:fillRect/>
          </a:stretch>
        </p:blipFill>
        <p:spPr>
          <a:xfrm>
            <a:off x="8991313" y="1447897"/>
            <a:ext cx="2473182" cy="3418609"/>
          </a:xfrm>
          <a:prstGeom prst="rect">
            <a:avLst/>
          </a:prstGeom>
        </p:spPr>
      </p:pic>
    </p:spTree>
    <p:custDataLst>
      <p:tags r:id="rId1"/>
    </p:custDataLst>
    <p:extLst>
      <p:ext uri="{BB962C8B-B14F-4D97-AF65-F5344CB8AC3E}">
        <p14:creationId xmlns:p14="http://schemas.microsoft.com/office/powerpoint/2010/main" val="1977145321"/>
      </p:ext>
    </p:ext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F9DB88-4882-E7D5-4BE8-FEAC85954D7D}"/>
            </a:ext>
          </a:extLst>
        </p:cNvPr>
        <p:cNvGrpSpPr/>
        <p:nvPr/>
      </p:nvGrpSpPr>
      <p:grpSpPr>
        <a:xfrm>
          <a:off x="0" y="0"/>
          <a:ext cx="0" cy="0"/>
          <a:chOff x="0" y="0"/>
          <a:chExt cx="0" cy="0"/>
        </a:xfrm>
      </p:grpSpPr>
      <p:pic>
        <p:nvPicPr>
          <p:cNvPr id="4" name="图片 3">
            <a:extLst>
              <a:ext uri="{FF2B5EF4-FFF2-40B4-BE49-F238E27FC236}">
                <a16:creationId xmlns:a16="http://schemas.microsoft.com/office/drawing/2014/main" id="{EAB06A54-1DAB-0CA0-7540-6F12B14EC1CF}"/>
              </a:ext>
            </a:extLst>
          </p:cNvPr>
          <p:cNvPicPr>
            <a:picLocks noChangeAspect="1"/>
          </p:cNvPicPr>
          <p:nvPr/>
        </p:nvPicPr>
        <p:blipFill>
          <a:blip r:embed="rId10"/>
          <a:stretch>
            <a:fillRect/>
          </a:stretch>
        </p:blipFill>
        <p:spPr>
          <a:xfrm>
            <a:off x="2004695" y="4121150"/>
            <a:ext cx="1038225" cy="957580"/>
          </a:xfrm>
          <a:prstGeom prst="rect">
            <a:avLst/>
          </a:prstGeom>
        </p:spPr>
      </p:pic>
      <p:grpSp>
        <p:nvGrpSpPr>
          <p:cNvPr id="24" name="组合 23">
            <a:extLst>
              <a:ext uri="{FF2B5EF4-FFF2-40B4-BE49-F238E27FC236}">
                <a16:creationId xmlns:a16="http://schemas.microsoft.com/office/drawing/2014/main" id="{EC9EDA91-DF35-F5B8-6A9B-7CE812603CE8}"/>
              </a:ext>
            </a:extLst>
          </p:cNvPr>
          <p:cNvGrpSpPr/>
          <p:nvPr/>
        </p:nvGrpSpPr>
        <p:grpSpPr>
          <a:xfrm>
            <a:off x="1245235" y="323215"/>
            <a:ext cx="6748145" cy="604520"/>
            <a:chOff x="716110" y="296170"/>
            <a:chExt cx="6748251" cy="604319"/>
          </a:xfrm>
        </p:grpSpPr>
        <p:sp>
          <p:nvSpPr>
            <p:cNvPr id="25" name="文本框 24">
              <a:extLst>
                <a:ext uri="{FF2B5EF4-FFF2-40B4-BE49-F238E27FC236}">
                  <a16:creationId xmlns:a16="http://schemas.microsoft.com/office/drawing/2014/main" id="{98970A6A-2C49-AC59-DC0F-53EE82EA042D}"/>
                </a:ext>
              </a:extLst>
            </p:cNvPr>
            <p:cNvSpPr txBox="1"/>
            <p:nvPr/>
          </p:nvSpPr>
          <p:spPr>
            <a:xfrm>
              <a:off x="716110" y="296170"/>
              <a:ext cx="6748251" cy="498944"/>
            </a:xfrm>
            <a:prstGeom prst="rect">
              <a:avLst/>
            </a:prstGeom>
            <a:noFill/>
          </p:spPr>
          <p:txBody>
            <a:bodyPr wrap="square" lIns="68580" tIns="34290" rIns="68580" bIns="34290" rtlCol="0">
              <a:spAutoFit/>
            </a:bodyPr>
            <a:lstStyle/>
            <a:p>
              <a:pPr defTabSz="685800"/>
              <a:r>
                <a:rPr lang="zh-CN" altLang="en-US" sz="2800" b="1" spc="300" dirty="0">
                  <a:solidFill>
                    <a:srgbClr val="3D5594"/>
                  </a:solidFill>
                  <a:latin typeface="微软雅黑" panose="020B0503020204020204" charset="-122"/>
                  <a:ea typeface="微软雅黑" panose="020B0503020204020204" charset="-122"/>
                  <a:cs typeface="+mn-ea"/>
                  <a:sym typeface="+mn-lt"/>
                </a:rPr>
                <a:t>元器件基础</a:t>
              </a:r>
            </a:p>
          </p:txBody>
        </p:sp>
        <p:cxnSp>
          <p:nvCxnSpPr>
            <p:cNvPr id="26" name="直接连接符 25">
              <a:extLst>
                <a:ext uri="{FF2B5EF4-FFF2-40B4-BE49-F238E27FC236}">
                  <a16:creationId xmlns:a16="http://schemas.microsoft.com/office/drawing/2014/main" id="{32D94957-6370-C5D5-6F75-416B59F51DBA}"/>
                </a:ext>
              </a:extLst>
            </p:cNvPr>
            <p:cNvCxnSpPr/>
            <p:nvPr/>
          </p:nvCxnSpPr>
          <p:spPr>
            <a:xfrm flipV="1">
              <a:off x="774478" y="898584"/>
              <a:ext cx="1385570" cy="1905"/>
            </a:xfrm>
            <a:prstGeom prst="line">
              <a:avLst/>
            </a:prstGeom>
            <a:noFill/>
            <a:ln w="28575" cap="flat" cmpd="sng" algn="ctr">
              <a:solidFill>
                <a:srgbClr val="3D5594"/>
              </a:solidFill>
              <a:prstDash val="solid"/>
              <a:miter lim="800000"/>
            </a:ln>
            <a:effectLst/>
          </p:spPr>
        </p:cxnSp>
      </p:grpSp>
      <p:pic>
        <p:nvPicPr>
          <p:cNvPr id="73" name="图片 72" descr="复旦大学微电子学院芯创讲师团">
            <a:extLst>
              <a:ext uri="{FF2B5EF4-FFF2-40B4-BE49-F238E27FC236}">
                <a16:creationId xmlns:a16="http://schemas.microsoft.com/office/drawing/2014/main" id="{F44F586D-8755-E721-6F62-ADBF0112C3E4}"/>
              </a:ext>
            </a:extLst>
          </p:cNvPr>
          <p:cNvPicPr>
            <a:picLocks noChangeAspect="1"/>
          </p:cNvPicPr>
          <p:nvPr/>
        </p:nvPicPr>
        <p:blipFill>
          <a:blip r:embed="rId11">
            <a:lum bright="12000" contrast="-12000"/>
          </a:blip>
          <a:srcRect l="24353" t="13598" r="23764" b="35672"/>
          <a:stretch>
            <a:fillRect/>
          </a:stretch>
        </p:blipFill>
        <p:spPr>
          <a:xfrm>
            <a:off x="289560" y="102870"/>
            <a:ext cx="955675" cy="935355"/>
          </a:xfrm>
          <a:prstGeom prst="rect">
            <a:avLst/>
          </a:prstGeom>
        </p:spPr>
      </p:pic>
      <p:grpSp>
        <p:nvGrpSpPr>
          <p:cNvPr id="6" name="组合 5">
            <a:extLst>
              <a:ext uri="{FF2B5EF4-FFF2-40B4-BE49-F238E27FC236}">
                <a16:creationId xmlns:a16="http://schemas.microsoft.com/office/drawing/2014/main" id="{E130B328-9E81-32EF-6F51-CC8EBAE9B1C1}"/>
              </a:ext>
            </a:extLst>
          </p:cNvPr>
          <p:cNvGrpSpPr/>
          <p:nvPr/>
        </p:nvGrpSpPr>
        <p:grpSpPr>
          <a:xfrm>
            <a:off x="-12700" y="6480175"/>
            <a:ext cx="12205335" cy="424815"/>
            <a:chOff x="-20" y="10072"/>
            <a:chExt cx="19221" cy="728"/>
          </a:xfrm>
        </p:grpSpPr>
        <p:sp>
          <p:nvSpPr>
            <p:cNvPr id="7" name="TextBox 7">
              <a:extLst>
                <a:ext uri="{FF2B5EF4-FFF2-40B4-BE49-F238E27FC236}">
                  <a16:creationId xmlns:a16="http://schemas.microsoft.com/office/drawing/2014/main" id="{272C1DEB-76F1-ABCC-7D08-8CCC51F9F42C}"/>
                </a:ext>
              </a:extLst>
            </p:cNvPr>
            <p:cNvSpPr txBox="1"/>
            <p:nvPr/>
          </p:nvSpPr>
          <p:spPr>
            <a:xfrm>
              <a:off x="-20" y="10072"/>
              <a:ext cx="19221" cy="728"/>
            </a:xfrm>
            <a:prstGeom prst="rect">
              <a:avLst/>
            </a:prstGeom>
            <a:gradFill>
              <a:gsLst>
                <a:gs pos="100000">
                  <a:srgbClr val="1F407C">
                    <a:alpha val="95000"/>
                  </a:srgbClr>
                </a:gs>
                <a:gs pos="50000">
                  <a:srgbClr val="00328D">
                    <a:alpha val="100000"/>
                  </a:srgbClr>
                </a:gs>
                <a:gs pos="0">
                  <a:srgbClr val="1F407C">
                    <a:alpha val="95000"/>
                  </a:srgbClr>
                </a:gs>
              </a:gsLst>
              <a:lin ang="0" scaled="0"/>
            </a:gradFill>
            <a:ln>
              <a:noFill/>
            </a:ln>
          </p:spPr>
          <p:txBody>
            <a:bodyPr wrap="square" rtlCol="0">
              <a:noAutofit/>
            </a:bodyPr>
            <a:lstStyle/>
            <a:p>
              <a:endParaRPr lang="zh-CN" altLang="en-US" dirty="0"/>
            </a:p>
          </p:txBody>
        </p:sp>
        <p:pic>
          <p:nvPicPr>
            <p:cNvPr id="9" name="图片 8" descr="复旦大学微电子学院芯创讲师团">
              <a:extLst>
                <a:ext uri="{FF2B5EF4-FFF2-40B4-BE49-F238E27FC236}">
                  <a16:creationId xmlns:a16="http://schemas.microsoft.com/office/drawing/2014/main" id="{E942A249-14B0-B354-AA88-564C4093EDB7}"/>
                </a:ext>
              </a:extLst>
            </p:cNvPr>
            <p:cNvPicPr>
              <a:picLocks noChangeAspect="1"/>
            </p:cNvPicPr>
            <p:nvPr/>
          </p:nvPicPr>
          <p:blipFill>
            <a:blip r:embed="rId11">
              <a:alphaModFix amt="80000"/>
              <a:lum bright="100000"/>
            </a:blip>
            <a:srcRect t="63900" b="21773"/>
            <a:stretch>
              <a:fillRect/>
            </a:stretch>
          </p:blipFill>
          <p:spPr>
            <a:xfrm>
              <a:off x="7911" y="10129"/>
              <a:ext cx="3359" cy="617"/>
            </a:xfrm>
            <a:prstGeom prst="rect">
              <a:avLst/>
            </a:prstGeom>
          </p:spPr>
        </p:pic>
      </p:grpSp>
      <p:grpSp>
        <p:nvGrpSpPr>
          <p:cNvPr id="22" name="组合 21">
            <a:extLst>
              <a:ext uri="{FF2B5EF4-FFF2-40B4-BE49-F238E27FC236}">
                <a16:creationId xmlns:a16="http://schemas.microsoft.com/office/drawing/2014/main" id="{49B5ED68-A9F6-478E-3353-2057D1FEDF6F}"/>
              </a:ext>
            </a:extLst>
          </p:cNvPr>
          <p:cNvGrpSpPr/>
          <p:nvPr/>
        </p:nvGrpSpPr>
        <p:grpSpPr>
          <a:xfrm>
            <a:off x="730250" y="1085215"/>
            <a:ext cx="10445115" cy="2804795"/>
            <a:chOff x="1150" y="5311"/>
            <a:chExt cx="16449" cy="4417"/>
          </a:xfrm>
        </p:grpSpPr>
        <p:sp>
          <p:nvSpPr>
            <p:cNvPr id="13" name="矩形 12">
              <a:extLst>
                <a:ext uri="{FF2B5EF4-FFF2-40B4-BE49-F238E27FC236}">
                  <a16:creationId xmlns:a16="http://schemas.microsoft.com/office/drawing/2014/main" id="{64104DCD-F9B7-2A53-E01D-C9DD0EDA47DE}"/>
                </a:ext>
              </a:extLst>
            </p:cNvPr>
            <p:cNvSpPr/>
            <p:nvPr>
              <p:custDataLst>
                <p:tags r:id="rId6"/>
              </p:custDataLst>
            </p:nvPr>
          </p:nvSpPr>
          <p:spPr>
            <a:xfrm>
              <a:off x="1150" y="5311"/>
              <a:ext cx="3260" cy="727"/>
            </a:xfrm>
            <a:prstGeom prst="rect">
              <a:avLst/>
            </a:prstGeom>
          </p:spPr>
          <p:txBody>
            <a:bodyPr wrap="none">
              <a:spAutoFit/>
            </a:bodyPr>
            <a:lstStyle/>
            <a:p>
              <a:pPr marL="342900" indent="-342900">
                <a:buFont typeface="Wingdings" panose="05000000000000000000" pitchFamily="2" charset="2"/>
                <a:buChar char="n"/>
              </a:pPr>
              <a:r>
                <a:rPr lang="zh-CN" altLang="en-US" sz="2400" b="1" dirty="0">
                  <a:solidFill>
                    <a:srgbClr val="2F5EB0"/>
                  </a:solidFill>
                  <a:latin typeface="微软雅黑" panose="020B0503020204020204" charset="-122"/>
                  <a:ea typeface="微软雅黑" panose="020B0503020204020204" charset="-122"/>
                </a:rPr>
                <a:t>电阻器类型</a:t>
              </a:r>
            </a:p>
          </p:txBody>
        </p:sp>
        <p:sp>
          <p:nvSpPr>
            <p:cNvPr id="14" name="矩形 13">
              <a:extLst>
                <a:ext uri="{FF2B5EF4-FFF2-40B4-BE49-F238E27FC236}">
                  <a16:creationId xmlns:a16="http://schemas.microsoft.com/office/drawing/2014/main" id="{E009ACCF-961C-21F9-7DCD-0665D9FE91C1}"/>
                </a:ext>
              </a:extLst>
            </p:cNvPr>
            <p:cNvSpPr/>
            <p:nvPr>
              <p:custDataLst>
                <p:tags r:id="rId7"/>
              </p:custDataLst>
            </p:nvPr>
          </p:nvSpPr>
          <p:spPr>
            <a:xfrm>
              <a:off x="1510" y="6035"/>
              <a:ext cx="16089" cy="3693"/>
            </a:xfrm>
            <a:prstGeom prst="rect">
              <a:avLst/>
            </a:prstGeom>
          </p:spPr>
          <p:txBody>
            <a:bodyPr wrap="square">
              <a:noAutofit/>
            </a:bodyPr>
            <a:lstStyle/>
            <a:p>
              <a:pPr marL="342900" indent="-342900" fontAlgn="auto">
                <a:lnSpc>
                  <a:spcPct val="125000"/>
                </a:lnSpc>
                <a:spcBef>
                  <a:spcPts val="600"/>
                </a:spcBef>
                <a:buFont typeface="Arial" panose="020B0604020202020204" pitchFamily="34" charset="0"/>
                <a:buChar char="•"/>
              </a:pPr>
              <a:r>
                <a:rPr lang="zh-CN" sz="2000" b="1" dirty="0">
                  <a:solidFill>
                    <a:srgbClr val="C00000"/>
                  </a:solidFill>
                  <a:latin typeface="微软雅黑" panose="020B0503020204020204" charset="-122"/>
                  <a:ea typeface="微软雅黑" panose="020B0503020204020204" charset="-122"/>
                </a:rPr>
                <a:t>色环</a:t>
              </a:r>
              <a:r>
                <a:rPr lang="zh-CN" sz="2000" dirty="0">
                  <a:latin typeface="微软雅黑" panose="020B0503020204020204" charset="-122"/>
                  <a:ea typeface="微软雅黑" panose="020B0503020204020204" charset="-122"/>
                </a:rPr>
                <a:t>电阻：在电阻封装上（即电阻表面）涂上一定颜色的色环，来代表这个电阻的阻值，</a:t>
              </a:r>
              <a:r>
                <a:rPr lang="zh-CN" sz="2000" dirty="0">
                  <a:latin typeface="微软雅黑" panose="020B0503020204020204" charset="-122"/>
                  <a:ea typeface="微软雅黑" panose="020B0503020204020204" charset="-122"/>
                  <a:sym typeface="+mn-ea"/>
                </a:rPr>
                <a:t>常见类型为</a:t>
              </a:r>
              <a:r>
                <a:rPr lang="zh-CN" sz="2000" dirty="0">
                  <a:latin typeface="微软雅黑" panose="020B0503020204020204" charset="-122"/>
                  <a:ea typeface="微软雅黑" panose="020B0503020204020204" charset="-122"/>
                </a:rPr>
                <a:t>四色环和</a:t>
              </a:r>
              <a:r>
                <a:rPr lang="zh-CN" sz="2000" b="1" dirty="0">
                  <a:solidFill>
                    <a:srgbClr val="C00000"/>
                  </a:solidFill>
                  <a:latin typeface="微软雅黑" panose="020B0503020204020204" charset="-122"/>
                  <a:ea typeface="微软雅黑" panose="020B0503020204020204" charset="-122"/>
                </a:rPr>
                <a:t>五色环</a:t>
              </a:r>
              <a:r>
                <a:rPr lang="zh-CN" sz="2000" dirty="0">
                  <a:latin typeface="微软雅黑" panose="020B0503020204020204" charset="-122"/>
                  <a:ea typeface="微软雅黑" panose="020B0503020204020204" charset="-122"/>
                </a:rPr>
                <a:t>。</a:t>
              </a:r>
            </a:p>
            <a:p>
              <a:pPr indent="457200" fontAlgn="auto">
                <a:lnSpc>
                  <a:spcPct val="125000"/>
                </a:lnSpc>
                <a:spcBef>
                  <a:spcPts val="600"/>
                </a:spcBef>
                <a:buFont typeface="Arial" panose="020B0604020202020204" pitchFamily="34" charset="0"/>
                <a:buNone/>
              </a:pPr>
              <a:r>
                <a:rPr lang="zh-CN" dirty="0">
                  <a:latin typeface="微软雅黑" panose="020B0503020204020204" charset="-122"/>
                  <a:ea typeface="微软雅黑" panose="020B0503020204020204" charset="-122"/>
                  <a:sym typeface="+mn-ea"/>
                </a:rPr>
                <a:t>四色环：前两环分别代表阻值的两位有效数，第三环代表10的幂数，第四环代表误差。</a:t>
              </a:r>
            </a:p>
            <a:p>
              <a:pPr indent="457200" fontAlgn="auto">
                <a:lnSpc>
                  <a:spcPct val="125000"/>
                </a:lnSpc>
                <a:spcBef>
                  <a:spcPts val="600"/>
                </a:spcBef>
                <a:buFont typeface="Arial" panose="020B0604020202020204" pitchFamily="34" charset="0"/>
                <a:buNone/>
              </a:pPr>
              <a:r>
                <a:rPr lang="zh-CN" dirty="0">
                  <a:latin typeface="微软雅黑" panose="020B0503020204020204" charset="-122"/>
                  <a:ea typeface="微软雅黑" panose="020B0503020204020204" charset="-122"/>
                </a:rPr>
                <a:t>五色环：前三环分别代表阻值的三位有效数，第四环代表</a:t>
              </a:r>
              <a:r>
                <a:rPr lang="zh-CN" dirty="0">
                  <a:latin typeface="微软雅黑" panose="020B0503020204020204" charset="-122"/>
                  <a:ea typeface="微软雅黑" panose="020B0503020204020204" charset="-122"/>
                  <a:sym typeface="+mn-ea"/>
                </a:rPr>
                <a:t>10的幂数，</a:t>
              </a:r>
              <a:r>
                <a:rPr lang="zh-CN" dirty="0">
                  <a:latin typeface="微软雅黑" panose="020B0503020204020204" charset="-122"/>
                  <a:ea typeface="微软雅黑" panose="020B0503020204020204" charset="-122"/>
                </a:rPr>
                <a:t>第五环代表误差。</a:t>
              </a:r>
            </a:p>
            <a:p>
              <a:pPr indent="457200" fontAlgn="auto">
                <a:lnSpc>
                  <a:spcPct val="125000"/>
                </a:lnSpc>
                <a:spcBef>
                  <a:spcPts val="600"/>
                </a:spcBef>
                <a:buFont typeface="Arial" panose="020B0604020202020204" pitchFamily="34" charset="0"/>
                <a:buNone/>
              </a:pPr>
              <a:r>
                <a:rPr lang="zh-CN" dirty="0">
                  <a:latin typeface="微软雅黑" panose="020B0503020204020204" charset="-122"/>
                  <a:ea typeface="微软雅黑" panose="020B0503020204020204" charset="-122"/>
                </a:rPr>
                <a:t>以五色环表示法为例，</a:t>
              </a:r>
              <a:r>
                <a:rPr lang="en-US" altLang="zh-CN" dirty="0">
                  <a:latin typeface="微软雅黑" panose="020B0503020204020204" charset="-122"/>
                  <a:ea typeface="微软雅黑" panose="020B0503020204020204" charset="-122"/>
                </a:rPr>
                <a:t>“</a:t>
              </a:r>
              <a:r>
                <a:rPr lang="zh-CN" altLang="en-US" dirty="0">
                  <a:latin typeface="微软雅黑" panose="020B0503020204020204" charset="-122"/>
                  <a:ea typeface="微软雅黑" panose="020B0503020204020204" charset="-122"/>
                </a:rPr>
                <a:t>棕、黑、黑、黑、棕</a:t>
              </a:r>
              <a:r>
                <a:rPr lang="en-US" altLang="zh-CN" dirty="0">
                  <a:latin typeface="微软雅黑" panose="020B0503020204020204" charset="-122"/>
                  <a:ea typeface="微软雅黑" panose="020B0503020204020204" charset="-122"/>
                </a:rPr>
                <a:t>”= 100Ω</a:t>
              </a:r>
              <a:r>
                <a:rPr lang="zh-CN" altLang="en-US" dirty="0">
                  <a:latin typeface="微软雅黑" panose="020B0503020204020204" charset="-122"/>
                  <a:ea typeface="微软雅黑" panose="020B0503020204020204" charset="-122"/>
                  <a:sym typeface="+mn-ea"/>
                </a:rPr>
                <a:t>电阻，误差</a:t>
              </a:r>
              <a:r>
                <a:rPr lang="en-US" altLang="zh-CN" dirty="0">
                  <a:latin typeface="微软雅黑" panose="020B0503020204020204" charset="-122"/>
                  <a:ea typeface="微软雅黑" panose="020B0503020204020204" charset="-122"/>
                  <a:sym typeface="+mn-ea"/>
                </a:rPr>
                <a:t>±1%</a:t>
              </a:r>
              <a:endParaRPr lang="zh-CN" altLang="en-US" dirty="0">
                <a:latin typeface="微软雅黑" panose="020B0503020204020204" charset="-122"/>
                <a:ea typeface="微软雅黑" panose="020B0503020204020204" charset="-122"/>
                <a:sym typeface="+mn-ea"/>
              </a:endParaRPr>
            </a:p>
          </p:txBody>
        </p:sp>
      </p:grpSp>
      <p:pic>
        <p:nvPicPr>
          <p:cNvPr id="35" name="图片 34">
            <a:extLst>
              <a:ext uri="{FF2B5EF4-FFF2-40B4-BE49-F238E27FC236}">
                <a16:creationId xmlns:a16="http://schemas.microsoft.com/office/drawing/2014/main" id="{7F06A271-9BBD-5828-0296-6494807C48CE}"/>
              </a:ext>
            </a:extLst>
          </p:cNvPr>
          <p:cNvPicPr>
            <a:picLocks noChangeAspect="1"/>
          </p:cNvPicPr>
          <p:nvPr>
            <p:custDataLst>
              <p:tags r:id="rId2"/>
            </p:custDataLst>
          </p:nvPr>
        </p:nvPicPr>
        <p:blipFill>
          <a:blip r:embed="rId12"/>
          <a:srcRect l="26644"/>
          <a:stretch>
            <a:fillRect/>
          </a:stretch>
        </p:blipFill>
        <p:spPr>
          <a:xfrm>
            <a:off x="7327265" y="3762771"/>
            <a:ext cx="2199005" cy="1699737"/>
          </a:xfrm>
          <a:prstGeom prst="rect">
            <a:avLst/>
          </a:prstGeom>
          <a:effectLst>
            <a:outerShdw blurRad="50800" dist="38100" dir="2700000" algn="tl" rotWithShape="0">
              <a:prstClr val="black">
                <a:alpha val="40000"/>
              </a:prstClr>
            </a:outerShdw>
          </a:effectLst>
        </p:spPr>
      </p:pic>
      <p:sp>
        <p:nvSpPr>
          <p:cNvPr id="38" name="文本框 37">
            <a:extLst>
              <a:ext uri="{FF2B5EF4-FFF2-40B4-BE49-F238E27FC236}">
                <a16:creationId xmlns:a16="http://schemas.microsoft.com/office/drawing/2014/main" id="{2111EA87-137C-165C-8875-EB0E2FDD2FB0}"/>
              </a:ext>
            </a:extLst>
          </p:cNvPr>
          <p:cNvSpPr txBox="1"/>
          <p:nvPr>
            <p:custDataLst>
              <p:tags r:id="rId3"/>
            </p:custDataLst>
          </p:nvPr>
        </p:nvSpPr>
        <p:spPr>
          <a:xfrm>
            <a:off x="2004695" y="5176520"/>
            <a:ext cx="902335" cy="337185"/>
          </a:xfrm>
          <a:prstGeom prst="rect">
            <a:avLst/>
          </a:prstGeom>
          <a:noFill/>
        </p:spPr>
        <p:txBody>
          <a:bodyPr wrap="square" rtlCol="0">
            <a:spAutoFit/>
          </a:bodyPr>
          <a:lstStyle/>
          <a:p>
            <a:pPr algn="ctr"/>
            <a:r>
              <a:rPr lang="zh-CN" altLang="en-US" sz="1600" b="1" dirty="0">
                <a:solidFill>
                  <a:schemeClr val="tx1">
                    <a:lumMod val="65000"/>
                    <a:lumOff val="35000"/>
                  </a:schemeClr>
                </a:solidFill>
                <a:latin typeface="微软雅黑" panose="020B0503020204020204" charset="-122"/>
                <a:ea typeface="微软雅黑" panose="020B0503020204020204" charset="-122"/>
              </a:rPr>
              <a:t>原理图</a:t>
            </a:r>
          </a:p>
        </p:txBody>
      </p:sp>
      <p:sp>
        <p:nvSpPr>
          <p:cNvPr id="2" name="文本框 1">
            <a:extLst>
              <a:ext uri="{FF2B5EF4-FFF2-40B4-BE49-F238E27FC236}">
                <a16:creationId xmlns:a16="http://schemas.microsoft.com/office/drawing/2014/main" id="{FA561676-5A74-CEA8-948D-C360CCDA5A26}"/>
              </a:ext>
            </a:extLst>
          </p:cNvPr>
          <p:cNvSpPr txBox="1"/>
          <p:nvPr/>
        </p:nvSpPr>
        <p:spPr>
          <a:xfrm>
            <a:off x="8040370" y="5512038"/>
            <a:ext cx="862965" cy="337185"/>
          </a:xfrm>
          <a:prstGeom prst="rect">
            <a:avLst/>
          </a:prstGeom>
          <a:noFill/>
        </p:spPr>
        <p:txBody>
          <a:bodyPr wrap="square" rtlCol="0">
            <a:spAutoFit/>
          </a:bodyPr>
          <a:lstStyle/>
          <a:p>
            <a:r>
              <a:rPr lang="zh-CN" altLang="en-US" sz="1600" b="1" dirty="0">
                <a:solidFill>
                  <a:schemeClr val="tx1">
                    <a:lumMod val="65000"/>
                    <a:lumOff val="35000"/>
                  </a:schemeClr>
                </a:solidFill>
                <a:latin typeface="微软雅黑" panose="020B0503020204020204" charset="-122"/>
                <a:ea typeface="微软雅黑" panose="020B0503020204020204" charset="-122"/>
              </a:rPr>
              <a:t>实物图</a:t>
            </a:r>
          </a:p>
        </p:txBody>
      </p:sp>
      <p:pic>
        <p:nvPicPr>
          <p:cNvPr id="10" name="图片 9">
            <a:extLst>
              <a:ext uri="{FF2B5EF4-FFF2-40B4-BE49-F238E27FC236}">
                <a16:creationId xmlns:a16="http://schemas.microsoft.com/office/drawing/2014/main" id="{1FBCC198-BF73-7041-6805-85FA0D4F7A77}"/>
              </a:ext>
            </a:extLst>
          </p:cNvPr>
          <p:cNvPicPr>
            <a:picLocks noChangeAspect="1"/>
          </p:cNvPicPr>
          <p:nvPr>
            <p:custDataLst>
              <p:tags r:id="rId4"/>
            </p:custDataLst>
          </p:nvPr>
        </p:nvPicPr>
        <p:blipFill>
          <a:blip r:embed="rId13"/>
          <a:stretch>
            <a:fillRect/>
          </a:stretch>
        </p:blipFill>
        <p:spPr>
          <a:xfrm>
            <a:off x="4431665" y="4164330"/>
            <a:ext cx="1370965" cy="909955"/>
          </a:xfrm>
          <a:prstGeom prst="rect">
            <a:avLst/>
          </a:prstGeom>
        </p:spPr>
      </p:pic>
      <p:sp>
        <p:nvSpPr>
          <p:cNvPr id="15" name="文本框 14">
            <a:extLst>
              <a:ext uri="{FF2B5EF4-FFF2-40B4-BE49-F238E27FC236}">
                <a16:creationId xmlns:a16="http://schemas.microsoft.com/office/drawing/2014/main" id="{2C90E00B-7157-32BF-E692-246780D40BE9}"/>
              </a:ext>
            </a:extLst>
          </p:cNvPr>
          <p:cNvSpPr txBox="1"/>
          <p:nvPr>
            <p:custDataLst>
              <p:tags r:id="rId5"/>
            </p:custDataLst>
          </p:nvPr>
        </p:nvSpPr>
        <p:spPr>
          <a:xfrm>
            <a:off x="4685665" y="5161915"/>
            <a:ext cx="862965" cy="337185"/>
          </a:xfrm>
          <a:prstGeom prst="rect">
            <a:avLst/>
          </a:prstGeom>
          <a:noFill/>
        </p:spPr>
        <p:txBody>
          <a:bodyPr wrap="square" rtlCol="0">
            <a:spAutoFit/>
          </a:bodyPr>
          <a:lstStyle/>
          <a:p>
            <a:r>
              <a:rPr lang="zh-CN" altLang="en-US" sz="1600" b="1" dirty="0">
                <a:solidFill>
                  <a:schemeClr val="tx1">
                    <a:lumMod val="65000"/>
                    <a:lumOff val="35000"/>
                  </a:schemeClr>
                </a:solidFill>
                <a:latin typeface="微软雅黑" panose="020B0503020204020204" charset="-122"/>
                <a:ea typeface="微软雅黑" panose="020B0503020204020204" charset="-122"/>
              </a:rPr>
              <a:t>装配图</a:t>
            </a:r>
          </a:p>
        </p:txBody>
      </p:sp>
      <p:sp>
        <p:nvSpPr>
          <p:cNvPr id="3" name="文本框 2">
            <a:extLst>
              <a:ext uri="{FF2B5EF4-FFF2-40B4-BE49-F238E27FC236}">
                <a16:creationId xmlns:a16="http://schemas.microsoft.com/office/drawing/2014/main" id="{43F7730D-9A9B-8309-727B-5B544EAA75BC}"/>
              </a:ext>
            </a:extLst>
          </p:cNvPr>
          <p:cNvSpPr txBox="1"/>
          <p:nvPr/>
        </p:nvSpPr>
        <p:spPr>
          <a:xfrm>
            <a:off x="1755140" y="4111942"/>
            <a:ext cx="1541178" cy="957580"/>
          </a:xfrm>
          <a:prstGeom prst="rect">
            <a:avLst/>
          </a:prstGeom>
          <a:noFill/>
          <a:ln w="28575" cmpd="dbl">
            <a:solidFill>
              <a:schemeClr val="accent1">
                <a:shade val="50000"/>
              </a:schemeClr>
            </a:solidFill>
            <a:prstDash val="solid"/>
          </a:ln>
        </p:spPr>
        <p:txBody>
          <a:bodyPr wrap="square" rtlCol="0" anchor="t">
            <a:spAutoFit/>
          </a:bodyPr>
          <a:lstStyle/>
          <a:p>
            <a:endParaRPr lang="zh-CN" altLang="en-US" dirty="0"/>
          </a:p>
        </p:txBody>
      </p:sp>
      <p:sp>
        <p:nvSpPr>
          <p:cNvPr id="5" name="文本框 4">
            <a:extLst>
              <a:ext uri="{FF2B5EF4-FFF2-40B4-BE49-F238E27FC236}">
                <a16:creationId xmlns:a16="http://schemas.microsoft.com/office/drawing/2014/main" id="{F0FC05EF-1E94-8A11-0435-8910D0531C2B}"/>
              </a:ext>
            </a:extLst>
          </p:cNvPr>
          <p:cNvSpPr txBox="1"/>
          <p:nvPr/>
        </p:nvSpPr>
        <p:spPr>
          <a:xfrm>
            <a:off x="4346558" y="4121150"/>
            <a:ext cx="1541178" cy="957580"/>
          </a:xfrm>
          <a:prstGeom prst="rect">
            <a:avLst/>
          </a:prstGeom>
          <a:noFill/>
          <a:ln w="28575" cmpd="dbl">
            <a:solidFill>
              <a:schemeClr val="accent1">
                <a:shade val="50000"/>
              </a:schemeClr>
            </a:solidFill>
            <a:prstDash val="solid"/>
          </a:ln>
        </p:spPr>
        <p:txBody>
          <a:bodyPr wrap="square" rtlCol="0" anchor="t">
            <a:spAutoFit/>
          </a:bodyPr>
          <a:lstStyle/>
          <a:p>
            <a:endParaRPr lang="zh-CN" altLang="en-US" dirty="0"/>
          </a:p>
        </p:txBody>
      </p:sp>
    </p:spTree>
    <p:custDataLst>
      <p:tags r:id="rId1"/>
    </p:custDataLst>
    <p:extLst>
      <p:ext uri="{BB962C8B-B14F-4D97-AF65-F5344CB8AC3E}">
        <p14:creationId xmlns:p14="http://schemas.microsoft.com/office/powerpoint/2010/main" val="1535481922"/>
      </p:ext>
    </p:ext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5D01A4-2154-B694-BC85-38925385064B}"/>
            </a:ext>
          </a:extLst>
        </p:cNvPr>
        <p:cNvGrpSpPr/>
        <p:nvPr/>
      </p:nvGrpSpPr>
      <p:grpSpPr>
        <a:xfrm>
          <a:off x="0" y="0"/>
          <a:ext cx="0" cy="0"/>
          <a:chOff x="0" y="0"/>
          <a:chExt cx="0" cy="0"/>
        </a:xfrm>
      </p:grpSpPr>
      <p:grpSp>
        <p:nvGrpSpPr>
          <p:cNvPr id="24" name="组合 23">
            <a:extLst>
              <a:ext uri="{FF2B5EF4-FFF2-40B4-BE49-F238E27FC236}">
                <a16:creationId xmlns:a16="http://schemas.microsoft.com/office/drawing/2014/main" id="{D136CC12-7F5E-6DD2-44F9-89BE70158EEC}"/>
              </a:ext>
            </a:extLst>
          </p:cNvPr>
          <p:cNvGrpSpPr/>
          <p:nvPr/>
        </p:nvGrpSpPr>
        <p:grpSpPr>
          <a:xfrm>
            <a:off x="1245235" y="323215"/>
            <a:ext cx="6748145" cy="604520"/>
            <a:chOff x="716110" y="296170"/>
            <a:chExt cx="6748251" cy="604319"/>
          </a:xfrm>
        </p:grpSpPr>
        <p:sp>
          <p:nvSpPr>
            <p:cNvPr id="25" name="文本框 24">
              <a:extLst>
                <a:ext uri="{FF2B5EF4-FFF2-40B4-BE49-F238E27FC236}">
                  <a16:creationId xmlns:a16="http://schemas.microsoft.com/office/drawing/2014/main" id="{AF5D09AD-5087-8073-66B3-2CD49F8881F8}"/>
                </a:ext>
              </a:extLst>
            </p:cNvPr>
            <p:cNvSpPr txBox="1"/>
            <p:nvPr/>
          </p:nvSpPr>
          <p:spPr>
            <a:xfrm>
              <a:off x="716110" y="296170"/>
              <a:ext cx="6748251" cy="498944"/>
            </a:xfrm>
            <a:prstGeom prst="rect">
              <a:avLst/>
            </a:prstGeom>
            <a:noFill/>
          </p:spPr>
          <p:txBody>
            <a:bodyPr wrap="square" lIns="68580" tIns="34290" rIns="68580" bIns="34290" rtlCol="0">
              <a:spAutoFit/>
            </a:bodyPr>
            <a:lstStyle/>
            <a:p>
              <a:pPr defTabSz="685800"/>
              <a:r>
                <a:rPr lang="zh-CN" altLang="en-US" sz="2800" b="1" spc="300" dirty="0">
                  <a:solidFill>
                    <a:srgbClr val="3D5594"/>
                  </a:solidFill>
                  <a:latin typeface="微软雅黑" panose="020B0503020204020204" charset="-122"/>
                  <a:ea typeface="微软雅黑" panose="020B0503020204020204" charset="-122"/>
                  <a:cs typeface="+mn-ea"/>
                  <a:sym typeface="+mn-lt"/>
                </a:rPr>
                <a:t>元器件基础</a:t>
              </a:r>
            </a:p>
          </p:txBody>
        </p:sp>
        <p:cxnSp>
          <p:nvCxnSpPr>
            <p:cNvPr id="26" name="直接连接符 25">
              <a:extLst>
                <a:ext uri="{FF2B5EF4-FFF2-40B4-BE49-F238E27FC236}">
                  <a16:creationId xmlns:a16="http://schemas.microsoft.com/office/drawing/2014/main" id="{2D74F7DA-2350-441A-FFF6-9F189A6F8FEE}"/>
                </a:ext>
              </a:extLst>
            </p:cNvPr>
            <p:cNvCxnSpPr/>
            <p:nvPr/>
          </p:nvCxnSpPr>
          <p:spPr>
            <a:xfrm flipV="1">
              <a:off x="774478" y="898584"/>
              <a:ext cx="1385570" cy="1905"/>
            </a:xfrm>
            <a:prstGeom prst="line">
              <a:avLst/>
            </a:prstGeom>
            <a:noFill/>
            <a:ln w="28575" cap="flat" cmpd="sng" algn="ctr">
              <a:solidFill>
                <a:srgbClr val="3D5594"/>
              </a:solidFill>
              <a:prstDash val="solid"/>
              <a:miter lim="800000"/>
            </a:ln>
            <a:effectLst/>
          </p:spPr>
        </p:cxnSp>
      </p:grpSp>
      <p:pic>
        <p:nvPicPr>
          <p:cNvPr id="73" name="图片 72" descr="复旦大学微电子学院芯创讲师团">
            <a:extLst>
              <a:ext uri="{FF2B5EF4-FFF2-40B4-BE49-F238E27FC236}">
                <a16:creationId xmlns:a16="http://schemas.microsoft.com/office/drawing/2014/main" id="{0B6B530B-D23D-0037-2AA3-53C4B87D60DC}"/>
              </a:ext>
            </a:extLst>
          </p:cNvPr>
          <p:cNvPicPr>
            <a:picLocks noChangeAspect="1"/>
          </p:cNvPicPr>
          <p:nvPr/>
        </p:nvPicPr>
        <p:blipFill>
          <a:blip r:embed="rId5">
            <a:lum bright="12000" contrast="-12000"/>
          </a:blip>
          <a:srcRect l="24353" t="13598" r="23764" b="35672"/>
          <a:stretch>
            <a:fillRect/>
          </a:stretch>
        </p:blipFill>
        <p:spPr>
          <a:xfrm>
            <a:off x="289560" y="102870"/>
            <a:ext cx="955675" cy="935355"/>
          </a:xfrm>
          <a:prstGeom prst="rect">
            <a:avLst/>
          </a:prstGeom>
        </p:spPr>
      </p:pic>
      <p:grpSp>
        <p:nvGrpSpPr>
          <p:cNvPr id="6" name="组合 5">
            <a:extLst>
              <a:ext uri="{FF2B5EF4-FFF2-40B4-BE49-F238E27FC236}">
                <a16:creationId xmlns:a16="http://schemas.microsoft.com/office/drawing/2014/main" id="{D0D2B6AC-4125-FA9C-ACA8-EA5553337CEE}"/>
              </a:ext>
            </a:extLst>
          </p:cNvPr>
          <p:cNvGrpSpPr/>
          <p:nvPr/>
        </p:nvGrpSpPr>
        <p:grpSpPr>
          <a:xfrm>
            <a:off x="-12700" y="6480175"/>
            <a:ext cx="12205335" cy="424815"/>
            <a:chOff x="-20" y="10072"/>
            <a:chExt cx="19221" cy="728"/>
          </a:xfrm>
        </p:grpSpPr>
        <p:sp>
          <p:nvSpPr>
            <p:cNvPr id="7" name="TextBox 7">
              <a:extLst>
                <a:ext uri="{FF2B5EF4-FFF2-40B4-BE49-F238E27FC236}">
                  <a16:creationId xmlns:a16="http://schemas.microsoft.com/office/drawing/2014/main" id="{E56226AD-FBB5-61A0-AD3A-700F0255C02C}"/>
                </a:ext>
              </a:extLst>
            </p:cNvPr>
            <p:cNvSpPr txBox="1"/>
            <p:nvPr/>
          </p:nvSpPr>
          <p:spPr>
            <a:xfrm>
              <a:off x="-20" y="10072"/>
              <a:ext cx="19221" cy="728"/>
            </a:xfrm>
            <a:prstGeom prst="rect">
              <a:avLst/>
            </a:prstGeom>
            <a:gradFill>
              <a:gsLst>
                <a:gs pos="100000">
                  <a:srgbClr val="1F407C">
                    <a:alpha val="95000"/>
                  </a:srgbClr>
                </a:gs>
                <a:gs pos="50000">
                  <a:srgbClr val="00328D">
                    <a:alpha val="100000"/>
                  </a:srgbClr>
                </a:gs>
                <a:gs pos="0">
                  <a:srgbClr val="1F407C">
                    <a:alpha val="95000"/>
                  </a:srgbClr>
                </a:gs>
              </a:gsLst>
              <a:lin ang="0" scaled="0"/>
            </a:gradFill>
            <a:ln>
              <a:noFill/>
            </a:ln>
          </p:spPr>
          <p:txBody>
            <a:bodyPr wrap="square" rtlCol="0">
              <a:noAutofit/>
            </a:bodyPr>
            <a:lstStyle/>
            <a:p>
              <a:endParaRPr lang="zh-CN" altLang="en-US" dirty="0"/>
            </a:p>
          </p:txBody>
        </p:sp>
        <p:pic>
          <p:nvPicPr>
            <p:cNvPr id="9" name="图片 8" descr="复旦大学微电子学院芯创讲师团">
              <a:extLst>
                <a:ext uri="{FF2B5EF4-FFF2-40B4-BE49-F238E27FC236}">
                  <a16:creationId xmlns:a16="http://schemas.microsoft.com/office/drawing/2014/main" id="{2EF617C7-C874-FD8E-9B6B-940DE815AF6E}"/>
                </a:ext>
              </a:extLst>
            </p:cNvPr>
            <p:cNvPicPr>
              <a:picLocks noChangeAspect="1"/>
            </p:cNvPicPr>
            <p:nvPr/>
          </p:nvPicPr>
          <p:blipFill>
            <a:blip r:embed="rId5">
              <a:alphaModFix amt="80000"/>
              <a:lum bright="100000"/>
            </a:blip>
            <a:srcRect t="63900" b="21773"/>
            <a:stretch>
              <a:fillRect/>
            </a:stretch>
          </p:blipFill>
          <p:spPr>
            <a:xfrm>
              <a:off x="7911" y="10129"/>
              <a:ext cx="3359" cy="617"/>
            </a:xfrm>
            <a:prstGeom prst="rect">
              <a:avLst/>
            </a:prstGeom>
          </p:spPr>
        </p:pic>
      </p:grpSp>
      <p:sp>
        <p:nvSpPr>
          <p:cNvPr id="5" name="文本框 4">
            <a:extLst>
              <a:ext uri="{FF2B5EF4-FFF2-40B4-BE49-F238E27FC236}">
                <a16:creationId xmlns:a16="http://schemas.microsoft.com/office/drawing/2014/main" id="{8DD78F4E-2E7D-B3A1-8781-1057CEF3BBE4}"/>
              </a:ext>
            </a:extLst>
          </p:cNvPr>
          <p:cNvSpPr txBox="1"/>
          <p:nvPr>
            <p:custDataLst>
              <p:tags r:id="rId2"/>
            </p:custDataLst>
          </p:nvPr>
        </p:nvSpPr>
        <p:spPr>
          <a:xfrm>
            <a:off x="9214860" y="1323484"/>
            <a:ext cx="2663375" cy="1569660"/>
          </a:xfrm>
          <a:prstGeom prst="rect">
            <a:avLst/>
          </a:prstGeom>
          <a:noFill/>
          <a:ln w="22225">
            <a:solidFill>
              <a:srgbClr val="C00000"/>
            </a:solidFill>
            <a:prstDash val="dash"/>
          </a:ln>
        </p:spPr>
        <p:txBody>
          <a:bodyPr wrap="square" rtlCol="0">
            <a:spAutoFit/>
          </a:bodyPr>
          <a:lstStyle>
            <a:defPPr>
              <a:defRPr lang="zh-CN"/>
            </a:defPPr>
            <a:lvl1pPr lvl="0" algn="ctr">
              <a:buClrTx/>
              <a:buSzTx/>
              <a:buFontTx/>
              <a:defRPr sz="2400" b="1">
                <a:solidFill>
                  <a:srgbClr val="C00000"/>
                </a:solidFill>
                <a:latin typeface="微软雅黑" panose="020B0503020204020204" charset="-122"/>
                <a:ea typeface="微软雅黑" panose="020B0503020204020204" charset="-122"/>
                <a:cs typeface="微软雅黑" panose="020B0503020204020204" charset="-122"/>
              </a:defRPr>
            </a:lvl1pPr>
          </a:lstStyle>
          <a:p>
            <a:r>
              <a:rPr lang="zh-CN" altLang="en-US" dirty="0"/>
              <a:t>请思考以下四色环电阻阻值为多少：</a:t>
            </a:r>
            <a:endParaRPr lang="en-US" altLang="zh-CN" dirty="0"/>
          </a:p>
          <a:p>
            <a:r>
              <a:rPr lang="en-US" altLang="zh-CN" dirty="0"/>
              <a:t>1.</a:t>
            </a:r>
            <a:r>
              <a:rPr lang="zh-CN" altLang="en-US" dirty="0"/>
              <a:t>棕黑红金</a:t>
            </a:r>
            <a:endParaRPr lang="en-US" altLang="zh-CN" dirty="0"/>
          </a:p>
          <a:p>
            <a:r>
              <a:rPr lang="en-US" altLang="zh-CN" dirty="0"/>
              <a:t>2.</a:t>
            </a:r>
            <a:r>
              <a:rPr lang="zh-CN" altLang="en-US" dirty="0"/>
              <a:t>黄紫黑银</a:t>
            </a:r>
            <a:endParaRPr lang="en-US" altLang="zh-CN" dirty="0"/>
          </a:p>
        </p:txBody>
      </p:sp>
      <p:pic>
        <p:nvPicPr>
          <p:cNvPr id="8" name="图片 7">
            <a:extLst>
              <a:ext uri="{FF2B5EF4-FFF2-40B4-BE49-F238E27FC236}">
                <a16:creationId xmlns:a16="http://schemas.microsoft.com/office/drawing/2014/main" id="{E333788C-2D5D-5C6E-9FF7-E3CBA8FD3640}"/>
              </a:ext>
            </a:extLst>
          </p:cNvPr>
          <p:cNvPicPr>
            <a:picLocks noChangeAspect="1"/>
          </p:cNvPicPr>
          <p:nvPr/>
        </p:nvPicPr>
        <p:blipFill>
          <a:blip r:embed="rId6">
            <a:extLst>
              <a:ext uri="{BEBA8EAE-BF5A-486C-A8C5-ECC9F3942E4B}">
                <a14:imgProps xmlns:a14="http://schemas.microsoft.com/office/drawing/2010/main">
                  <a14:imgLayer r:embed="rId7">
                    <a14:imgEffect>
                      <a14:sharpenSoften amount="100000"/>
                    </a14:imgEffect>
                  </a14:imgLayer>
                </a14:imgProps>
              </a:ext>
            </a:extLst>
          </a:blip>
          <a:stretch>
            <a:fillRect/>
          </a:stretch>
        </p:blipFill>
        <p:spPr>
          <a:xfrm>
            <a:off x="1137655" y="986419"/>
            <a:ext cx="8068237" cy="5383266"/>
          </a:xfrm>
          <a:prstGeom prst="rect">
            <a:avLst/>
          </a:prstGeom>
        </p:spPr>
      </p:pic>
    </p:spTree>
    <p:custDataLst>
      <p:tags r:id="rId1"/>
    </p:custDataLst>
    <p:extLst>
      <p:ext uri="{BB962C8B-B14F-4D97-AF65-F5344CB8AC3E}">
        <p14:creationId xmlns:p14="http://schemas.microsoft.com/office/powerpoint/2010/main" val="3278876518"/>
      </p:ext>
    </p:ext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5EA4C4C7-45BC-EF2B-0C2A-3A78E7F31181}"/>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Layer>
                </a14:imgProps>
              </a:ext>
            </a:extLst>
          </a:blip>
          <a:srcRect t="645"/>
          <a:stretch/>
        </p:blipFill>
        <p:spPr>
          <a:xfrm>
            <a:off x="1137655" y="986419"/>
            <a:ext cx="8068238" cy="5381360"/>
          </a:xfrm>
          <a:prstGeom prst="rect">
            <a:avLst/>
          </a:prstGeom>
        </p:spPr>
      </p:pic>
      <p:grpSp>
        <p:nvGrpSpPr>
          <p:cNvPr id="24" name="组合 23"/>
          <p:cNvGrpSpPr/>
          <p:nvPr/>
        </p:nvGrpSpPr>
        <p:grpSpPr>
          <a:xfrm>
            <a:off x="1245235" y="323215"/>
            <a:ext cx="6748145" cy="604520"/>
            <a:chOff x="716110" y="296170"/>
            <a:chExt cx="6748251" cy="604319"/>
          </a:xfrm>
        </p:grpSpPr>
        <p:sp>
          <p:nvSpPr>
            <p:cNvPr id="25" name="文本框 24"/>
            <p:cNvSpPr txBox="1"/>
            <p:nvPr/>
          </p:nvSpPr>
          <p:spPr>
            <a:xfrm>
              <a:off x="716110" y="296170"/>
              <a:ext cx="6748251" cy="498944"/>
            </a:xfrm>
            <a:prstGeom prst="rect">
              <a:avLst/>
            </a:prstGeom>
            <a:noFill/>
          </p:spPr>
          <p:txBody>
            <a:bodyPr wrap="square" lIns="68580" tIns="34290" rIns="68580" bIns="34290" rtlCol="0">
              <a:spAutoFit/>
            </a:bodyPr>
            <a:lstStyle/>
            <a:p>
              <a:pPr defTabSz="685800"/>
              <a:r>
                <a:rPr lang="zh-CN" altLang="en-US" sz="2800" b="1" spc="300" dirty="0">
                  <a:solidFill>
                    <a:srgbClr val="3D5594"/>
                  </a:solidFill>
                  <a:latin typeface="微软雅黑" panose="020B0503020204020204" charset="-122"/>
                  <a:ea typeface="微软雅黑" panose="020B0503020204020204" charset="-122"/>
                  <a:cs typeface="+mn-ea"/>
                  <a:sym typeface="+mn-lt"/>
                </a:rPr>
                <a:t>元器件基础</a:t>
              </a:r>
            </a:p>
          </p:txBody>
        </p:sp>
        <p:cxnSp>
          <p:nvCxnSpPr>
            <p:cNvPr id="26" name="直接连接符 25"/>
            <p:cNvCxnSpPr/>
            <p:nvPr/>
          </p:nvCxnSpPr>
          <p:spPr>
            <a:xfrm flipV="1">
              <a:off x="774478" y="898584"/>
              <a:ext cx="1385570" cy="1905"/>
            </a:xfrm>
            <a:prstGeom prst="line">
              <a:avLst/>
            </a:prstGeom>
            <a:noFill/>
            <a:ln w="28575" cap="flat" cmpd="sng" algn="ctr">
              <a:solidFill>
                <a:srgbClr val="3D5594"/>
              </a:solidFill>
              <a:prstDash val="solid"/>
              <a:miter lim="800000"/>
            </a:ln>
            <a:effectLst/>
          </p:spPr>
        </p:cxnSp>
      </p:grpSp>
      <p:pic>
        <p:nvPicPr>
          <p:cNvPr id="73" name="图片 72" descr="复旦大学微电子学院芯创讲师团"/>
          <p:cNvPicPr>
            <a:picLocks noChangeAspect="1"/>
          </p:cNvPicPr>
          <p:nvPr/>
        </p:nvPicPr>
        <p:blipFill>
          <a:blip r:embed="rId7">
            <a:lum bright="12000" contrast="-12000"/>
          </a:blip>
          <a:srcRect l="24353" t="13598" r="23764" b="35672"/>
          <a:stretch>
            <a:fillRect/>
          </a:stretch>
        </p:blipFill>
        <p:spPr>
          <a:xfrm>
            <a:off x="289560" y="102870"/>
            <a:ext cx="955675" cy="935355"/>
          </a:xfrm>
          <a:prstGeom prst="rect">
            <a:avLst/>
          </a:prstGeom>
        </p:spPr>
      </p:pic>
      <p:grpSp>
        <p:nvGrpSpPr>
          <p:cNvPr id="6" name="组合 5"/>
          <p:cNvGrpSpPr/>
          <p:nvPr/>
        </p:nvGrpSpPr>
        <p:grpSpPr>
          <a:xfrm>
            <a:off x="-12700" y="6480175"/>
            <a:ext cx="12205335" cy="424815"/>
            <a:chOff x="-20" y="10072"/>
            <a:chExt cx="19221" cy="728"/>
          </a:xfrm>
        </p:grpSpPr>
        <p:sp>
          <p:nvSpPr>
            <p:cNvPr id="7" name="TextBox 7"/>
            <p:cNvSpPr txBox="1"/>
            <p:nvPr/>
          </p:nvSpPr>
          <p:spPr>
            <a:xfrm>
              <a:off x="-20" y="10072"/>
              <a:ext cx="19221" cy="728"/>
            </a:xfrm>
            <a:prstGeom prst="rect">
              <a:avLst/>
            </a:prstGeom>
            <a:gradFill>
              <a:gsLst>
                <a:gs pos="100000">
                  <a:srgbClr val="1F407C">
                    <a:alpha val="95000"/>
                  </a:srgbClr>
                </a:gs>
                <a:gs pos="50000">
                  <a:srgbClr val="00328D">
                    <a:alpha val="100000"/>
                  </a:srgbClr>
                </a:gs>
                <a:gs pos="0">
                  <a:srgbClr val="1F407C">
                    <a:alpha val="95000"/>
                  </a:srgbClr>
                </a:gs>
              </a:gsLst>
              <a:lin ang="0" scaled="0"/>
            </a:gradFill>
            <a:ln>
              <a:noFill/>
            </a:ln>
          </p:spPr>
          <p:txBody>
            <a:bodyPr wrap="square" rtlCol="0">
              <a:noAutofit/>
            </a:bodyPr>
            <a:lstStyle/>
            <a:p>
              <a:endParaRPr lang="zh-CN" altLang="en-US" dirty="0"/>
            </a:p>
          </p:txBody>
        </p:sp>
        <p:pic>
          <p:nvPicPr>
            <p:cNvPr id="9" name="图片 8" descr="复旦大学微电子学院芯创讲师团"/>
            <p:cNvPicPr>
              <a:picLocks noChangeAspect="1"/>
            </p:cNvPicPr>
            <p:nvPr/>
          </p:nvPicPr>
          <p:blipFill>
            <a:blip r:embed="rId7">
              <a:alphaModFix amt="80000"/>
              <a:lum bright="100000"/>
            </a:blip>
            <a:srcRect t="63900" b="21773"/>
            <a:stretch>
              <a:fillRect/>
            </a:stretch>
          </p:blipFill>
          <p:spPr>
            <a:xfrm>
              <a:off x="7911" y="10129"/>
              <a:ext cx="3359" cy="617"/>
            </a:xfrm>
            <a:prstGeom prst="rect">
              <a:avLst/>
            </a:prstGeom>
          </p:spPr>
        </p:pic>
      </p:grpSp>
      <p:sp>
        <p:nvSpPr>
          <p:cNvPr id="4" name="文本框 3">
            <a:extLst>
              <a:ext uri="{FF2B5EF4-FFF2-40B4-BE49-F238E27FC236}">
                <a16:creationId xmlns:a16="http://schemas.microsoft.com/office/drawing/2014/main" id="{272EE706-2F2C-CAD9-C02E-0756702314B9}"/>
              </a:ext>
            </a:extLst>
          </p:cNvPr>
          <p:cNvSpPr txBox="1"/>
          <p:nvPr>
            <p:custDataLst>
              <p:tags r:id="rId2"/>
            </p:custDataLst>
          </p:nvPr>
        </p:nvSpPr>
        <p:spPr>
          <a:xfrm>
            <a:off x="9214860" y="1323484"/>
            <a:ext cx="2663375" cy="1569660"/>
          </a:xfrm>
          <a:prstGeom prst="rect">
            <a:avLst/>
          </a:prstGeom>
          <a:noFill/>
          <a:ln w="22225">
            <a:solidFill>
              <a:srgbClr val="C00000"/>
            </a:solidFill>
            <a:prstDash val="dash"/>
          </a:ln>
        </p:spPr>
        <p:txBody>
          <a:bodyPr wrap="square" rtlCol="0">
            <a:spAutoFit/>
          </a:bodyPr>
          <a:lstStyle>
            <a:defPPr>
              <a:defRPr lang="zh-CN"/>
            </a:defPPr>
            <a:lvl1pPr lvl="0" algn="ctr">
              <a:buClrTx/>
              <a:buSzTx/>
              <a:buFontTx/>
              <a:defRPr sz="2400" b="1">
                <a:solidFill>
                  <a:srgbClr val="C00000"/>
                </a:solidFill>
                <a:latin typeface="微软雅黑" panose="020B0503020204020204" charset="-122"/>
                <a:ea typeface="微软雅黑" panose="020B0503020204020204" charset="-122"/>
                <a:cs typeface="微软雅黑" panose="020B0503020204020204" charset="-122"/>
              </a:defRPr>
            </a:lvl1pPr>
          </a:lstStyle>
          <a:p>
            <a:r>
              <a:rPr lang="zh-CN" altLang="en-US" dirty="0"/>
              <a:t>请思考以下五色环电阻阻值为多少：</a:t>
            </a:r>
            <a:endParaRPr lang="en-US" altLang="zh-CN" dirty="0"/>
          </a:p>
          <a:p>
            <a:r>
              <a:rPr lang="en-US" altLang="zh-CN" dirty="0"/>
              <a:t>1.</a:t>
            </a:r>
            <a:r>
              <a:rPr lang="zh-CN" altLang="en-US" dirty="0"/>
              <a:t>棕绿黑红紫</a:t>
            </a:r>
            <a:endParaRPr lang="en-US" altLang="zh-CN" dirty="0"/>
          </a:p>
          <a:p>
            <a:r>
              <a:rPr lang="en-US" altLang="zh-CN" dirty="0"/>
              <a:t>2.</a:t>
            </a:r>
            <a:r>
              <a:rPr lang="zh-CN" altLang="en-US" dirty="0"/>
              <a:t>黄紫黑黑绿</a:t>
            </a:r>
            <a:endParaRPr lang="en-US" altLang="zh-CN" dirty="0"/>
          </a:p>
        </p:txBody>
      </p:sp>
      <p:sp>
        <p:nvSpPr>
          <p:cNvPr id="8" name="文本框 7">
            <a:extLst>
              <a:ext uri="{FF2B5EF4-FFF2-40B4-BE49-F238E27FC236}">
                <a16:creationId xmlns:a16="http://schemas.microsoft.com/office/drawing/2014/main" id="{0039C638-071A-A4AF-964E-3BA5074B01E5}"/>
              </a:ext>
            </a:extLst>
          </p:cNvPr>
          <p:cNvSpPr txBox="1"/>
          <p:nvPr/>
        </p:nvSpPr>
        <p:spPr>
          <a:xfrm>
            <a:off x="9481969" y="3767258"/>
            <a:ext cx="2129155" cy="919401"/>
          </a:xfrm>
          <a:prstGeom prst="roundRect">
            <a:avLst/>
          </a:prstGeom>
          <a:noFill/>
          <a:ln w="22225">
            <a:solidFill>
              <a:srgbClr val="C00000"/>
            </a:solidFill>
            <a:prstDash val="dash"/>
          </a:ln>
        </p:spPr>
        <p:txBody>
          <a:bodyPr wrap="square" rtlCol="0">
            <a:spAutoFit/>
          </a:bodyPr>
          <a:lstStyle/>
          <a:p>
            <a:pPr lvl="0" algn="ctr">
              <a:buClrTx/>
              <a:buSzTx/>
              <a:buFontTx/>
            </a:pPr>
            <a:r>
              <a:rPr lang="zh-CN" altLang="en-US" sz="2400" b="1" dirty="0">
                <a:solidFill>
                  <a:srgbClr val="C00000"/>
                </a:solidFill>
                <a:latin typeface="微软雅黑" panose="020B0503020204020204" charset="-122"/>
                <a:ea typeface="微软雅黑" panose="020B0503020204020204" charset="-122"/>
                <a:cs typeface="微软雅黑" panose="020B0503020204020204" charset="-122"/>
                <a:sym typeface="+mn-ea"/>
              </a:rPr>
              <a:t>请挑出阻值为 </a:t>
            </a:r>
            <a:r>
              <a:rPr lang="en-US" altLang="zh-CN" sz="2400" b="1" dirty="0">
                <a:solidFill>
                  <a:srgbClr val="C00000"/>
                </a:solidFill>
                <a:latin typeface="微软雅黑" panose="020B0503020204020204" charset="-122"/>
                <a:ea typeface="微软雅黑" panose="020B0503020204020204" charset="-122"/>
                <a:cs typeface="微软雅黑" panose="020B0503020204020204" charset="-122"/>
                <a:sym typeface="+mn-ea"/>
              </a:rPr>
              <a:t>1KΩ</a:t>
            </a:r>
            <a:r>
              <a:rPr lang="zh-CN" altLang="en-US" sz="2400" b="1" dirty="0">
                <a:solidFill>
                  <a:srgbClr val="C00000"/>
                </a:solidFill>
                <a:latin typeface="微软雅黑" panose="020B0503020204020204" charset="-122"/>
                <a:ea typeface="微软雅黑" panose="020B0503020204020204" charset="-122"/>
                <a:cs typeface="微软雅黑" panose="020B0503020204020204" charset="-122"/>
                <a:sym typeface="+mn-ea"/>
              </a:rPr>
              <a:t>的电阻</a:t>
            </a:r>
          </a:p>
        </p:txBody>
      </p:sp>
    </p:spTree>
    <p:custDataLst>
      <p:tags r:id="rId1"/>
    </p:custDataLst>
    <p:extLst>
      <p:ext uri="{BB962C8B-B14F-4D97-AF65-F5344CB8AC3E}">
        <p14:creationId xmlns:p14="http://schemas.microsoft.com/office/powerpoint/2010/main" val="4052644595"/>
      </p:ext>
    </p:ext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FC0243-D8AE-510D-1542-F32396861F37}"/>
            </a:ext>
          </a:extLst>
        </p:cNvPr>
        <p:cNvGrpSpPr/>
        <p:nvPr/>
      </p:nvGrpSpPr>
      <p:grpSpPr>
        <a:xfrm>
          <a:off x="0" y="0"/>
          <a:ext cx="0" cy="0"/>
          <a:chOff x="0" y="0"/>
          <a:chExt cx="0" cy="0"/>
        </a:xfrm>
      </p:grpSpPr>
      <p:grpSp>
        <p:nvGrpSpPr>
          <p:cNvPr id="24" name="组合 23">
            <a:extLst>
              <a:ext uri="{FF2B5EF4-FFF2-40B4-BE49-F238E27FC236}">
                <a16:creationId xmlns:a16="http://schemas.microsoft.com/office/drawing/2014/main" id="{B8C1FFC0-66B7-1B7E-2CCD-60A2639DDFCD}"/>
              </a:ext>
            </a:extLst>
          </p:cNvPr>
          <p:cNvGrpSpPr/>
          <p:nvPr/>
        </p:nvGrpSpPr>
        <p:grpSpPr>
          <a:xfrm>
            <a:off x="1245235" y="323215"/>
            <a:ext cx="6748145" cy="604520"/>
            <a:chOff x="716110" y="296170"/>
            <a:chExt cx="6748251" cy="604319"/>
          </a:xfrm>
        </p:grpSpPr>
        <p:sp>
          <p:nvSpPr>
            <p:cNvPr id="25" name="文本框 24">
              <a:extLst>
                <a:ext uri="{FF2B5EF4-FFF2-40B4-BE49-F238E27FC236}">
                  <a16:creationId xmlns:a16="http://schemas.microsoft.com/office/drawing/2014/main" id="{5A079232-0E77-69B0-29E2-BB380E1C958B}"/>
                </a:ext>
              </a:extLst>
            </p:cNvPr>
            <p:cNvSpPr txBox="1"/>
            <p:nvPr/>
          </p:nvSpPr>
          <p:spPr>
            <a:xfrm>
              <a:off x="716110" y="296170"/>
              <a:ext cx="6748251" cy="498944"/>
            </a:xfrm>
            <a:prstGeom prst="rect">
              <a:avLst/>
            </a:prstGeom>
            <a:noFill/>
          </p:spPr>
          <p:txBody>
            <a:bodyPr wrap="square" lIns="68580" tIns="34290" rIns="68580" bIns="34290" rtlCol="0">
              <a:spAutoFit/>
            </a:bodyPr>
            <a:lstStyle/>
            <a:p>
              <a:pPr defTabSz="685800"/>
              <a:r>
                <a:rPr lang="zh-CN" altLang="en-US" sz="2800" b="1" spc="300" dirty="0">
                  <a:solidFill>
                    <a:srgbClr val="3D5594"/>
                  </a:solidFill>
                  <a:latin typeface="微软雅黑" panose="020B0503020204020204" charset="-122"/>
                  <a:ea typeface="微软雅黑" panose="020B0503020204020204" charset="-122"/>
                  <a:cs typeface="+mn-ea"/>
                  <a:sym typeface="+mn-lt"/>
                </a:rPr>
                <a:t>元器件基础</a:t>
              </a:r>
            </a:p>
          </p:txBody>
        </p:sp>
        <p:cxnSp>
          <p:nvCxnSpPr>
            <p:cNvPr id="26" name="直接连接符 25">
              <a:extLst>
                <a:ext uri="{FF2B5EF4-FFF2-40B4-BE49-F238E27FC236}">
                  <a16:creationId xmlns:a16="http://schemas.microsoft.com/office/drawing/2014/main" id="{AC5D5AB8-34D9-0F4E-2B0A-CEF1725E731E}"/>
                </a:ext>
              </a:extLst>
            </p:cNvPr>
            <p:cNvCxnSpPr/>
            <p:nvPr/>
          </p:nvCxnSpPr>
          <p:spPr>
            <a:xfrm flipV="1">
              <a:off x="774478" y="898584"/>
              <a:ext cx="1385570" cy="1905"/>
            </a:xfrm>
            <a:prstGeom prst="line">
              <a:avLst/>
            </a:prstGeom>
            <a:noFill/>
            <a:ln w="28575" cap="flat" cmpd="sng" algn="ctr">
              <a:solidFill>
                <a:srgbClr val="3D5594"/>
              </a:solidFill>
              <a:prstDash val="solid"/>
              <a:miter lim="800000"/>
            </a:ln>
            <a:effectLst/>
          </p:spPr>
        </p:cxnSp>
      </p:grpSp>
      <p:pic>
        <p:nvPicPr>
          <p:cNvPr id="73" name="图片 72" descr="复旦大学微电子学院芯创讲师团">
            <a:extLst>
              <a:ext uri="{FF2B5EF4-FFF2-40B4-BE49-F238E27FC236}">
                <a16:creationId xmlns:a16="http://schemas.microsoft.com/office/drawing/2014/main" id="{3291FB41-42CD-1E9C-D4F9-D7962DBD31FA}"/>
              </a:ext>
            </a:extLst>
          </p:cNvPr>
          <p:cNvPicPr>
            <a:picLocks noChangeAspect="1"/>
          </p:cNvPicPr>
          <p:nvPr/>
        </p:nvPicPr>
        <p:blipFill>
          <a:blip r:embed="rId6">
            <a:lum bright="12000" contrast="-12000"/>
          </a:blip>
          <a:srcRect l="24353" t="13598" r="23764" b="35672"/>
          <a:stretch>
            <a:fillRect/>
          </a:stretch>
        </p:blipFill>
        <p:spPr>
          <a:xfrm>
            <a:off x="289560" y="102870"/>
            <a:ext cx="955675" cy="935355"/>
          </a:xfrm>
          <a:prstGeom prst="rect">
            <a:avLst/>
          </a:prstGeom>
        </p:spPr>
      </p:pic>
      <p:grpSp>
        <p:nvGrpSpPr>
          <p:cNvPr id="6" name="组合 5">
            <a:extLst>
              <a:ext uri="{FF2B5EF4-FFF2-40B4-BE49-F238E27FC236}">
                <a16:creationId xmlns:a16="http://schemas.microsoft.com/office/drawing/2014/main" id="{0A40C181-278A-F6B4-DBE3-F4928F48B65C}"/>
              </a:ext>
            </a:extLst>
          </p:cNvPr>
          <p:cNvGrpSpPr/>
          <p:nvPr/>
        </p:nvGrpSpPr>
        <p:grpSpPr>
          <a:xfrm>
            <a:off x="-12700" y="6480175"/>
            <a:ext cx="12205335" cy="424815"/>
            <a:chOff x="-20" y="10072"/>
            <a:chExt cx="19221" cy="728"/>
          </a:xfrm>
        </p:grpSpPr>
        <p:sp>
          <p:nvSpPr>
            <p:cNvPr id="7" name="TextBox 7">
              <a:extLst>
                <a:ext uri="{FF2B5EF4-FFF2-40B4-BE49-F238E27FC236}">
                  <a16:creationId xmlns:a16="http://schemas.microsoft.com/office/drawing/2014/main" id="{298EC95C-7B1E-363F-37EB-B56D41350F8D}"/>
                </a:ext>
              </a:extLst>
            </p:cNvPr>
            <p:cNvSpPr txBox="1"/>
            <p:nvPr/>
          </p:nvSpPr>
          <p:spPr>
            <a:xfrm>
              <a:off x="-20" y="10072"/>
              <a:ext cx="19221" cy="728"/>
            </a:xfrm>
            <a:prstGeom prst="rect">
              <a:avLst/>
            </a:prstGeom>
            <a:gradFill>
              <a:gsLst>
                <a:gs pos="100000">
                  <a:srgbClr val="1F407C">
                    <a:alpha val="95000"/>
                  </a:srgbClr>
                </a:gs>
                <a:gs pos="50000">
                  <a:srgbClr val="00328D">
                    <a:alpha val="100000"/>
                  </a:srgbClr>
                </a:gs>
                <a:gs pos="0">
                  <a:srgbClr val="1F407C">
                    <a:alpha val="95000"/>
                  </a:srgbClr>
                </a:gs>
              </a:gsLst>
              <a:lin ang="0" scaled="0"/>
            </a:gradFill>
            <a:ln>
              <a:noFill/>
            </a:ln>
          </p:spPr>
          <p:txBody>
            <a:bodyPr wrap="square" rtlCol="0">
              <a:noAutofit/>
            </a:bodyPr>
            <a:lstStyle/>
            <a:p>
              <a:endParaRPr lang="zh-CN" altLang="en-US" dirty="0"/>
            </a:p>
          </p:txBody>
        </p:sp>
        <p:pic>
          <p:nvPicPr>
            <p:cNvPr id="9" name="图片 8" descr="复旦大学微电子学院芯创讲师团">
              <a:extLst>
                <a:ext uri="{FF2B5EF4-FFF2-40B4-BE49-F238E27FC236}">
                  <a16:creationId xmlns:a16="http://schemas.microsoft.com/office/drawing/2014/main" id="{6B3EF558-F156-4530-CE18-6EB0EFD0DE6C}"/>
                </a:ext>
              </a:extLst>
            </p:cNvPr>
            <p:cNvPicPr>
              <a:picLocks noChangeAspect="1"/>
            </p:cNvPicPr>
            <p:nvPr/>
          </p:nvPicPr>
          <p:blipFill>
            <a:blip r:embed="rId6">
              <a:alphaModFix amt="80000"/>
              <a:lum bright="100000"/>
            </a:blip>
            <a:srcRect t="63900" b="21773"/>
            <a:stretch>
              <a:fillRect/>
            </a:stretch>
          </p:blipFill>
          <p:spPr>
            <a:xfrm>
              <a:off x="7911" y="10129"/>
              <a:ext cx="3359" cy="617"/>
            </a:xfrm>
            <a:prstGeom prst="rect">
              <a:avLst/>
            </a:prstGeom>
          </p:spPr>
        </p:pic>
      </p:grpSp>
      <p:grpSp>
        <p:nvGrpSpPr>
          <p:cNvPr id="22" name="组合 21">
            <a:extLst>
              <a:ext uri="{FF2B5EF4-FFF2-40B4-BE49-F238E27FC236}">
                <a16:creationId xmlns:a16="http://schemas.microsoft.com/office/drawing/2014/main" id="{6F1B4913-B39B-8664-B1D8-AC3C7FEFC3DB}"/>
              </a:ext>
            </a:extLst>
          </p:cNvPr>
          <p:cNvGrpSpPr/>
          <p:nvPr/>
        </p:nvGrpSpPr>
        <p:grpSpPr>
          <a:xfrm>
            <a:off x="730250" y="1085215"/>
            <a:ext cx="10445115" cy="1038860"/>
            <a:chOff x="1150" y="5311"/>
            <a:chExt cx="16449" cy="1636"/>
          </a:xfrm>
        </p:grpSpPr>
        <p:sp>
          <p:nvSpPr>
            <p:cNvPr id="13" name="矩形 12">
              <a:extLst>
                <a:ext uri="{FF2B5EF4-FFF2-40B4-BE49-F238E27FC236}">
                  <a16:creationId xmlns:a16="http://schemas.microsoft.com/office/drawing/2014/main" id="{FBEBF75A-5804-F4C0-6657-80EF872647CA}"/>
                </a:ext>
              </a:extLst>
            </p:cNvPr>
            <p:cNvSpPr/>
            <p:nvPr>
              <p:custDataLst>
                <p:tags r:id="rId2"/>
              </p:custDataLst>
            </p:nvPr>
          </p:nvSpPr>
          <p:spPr>
            <a:xfrm>
              <a:off x="1150" y="5311"/>
              <a:ext cx="3260" cy="727"/>
            </a:xfrm>
            <a:prstGeom prst="rect">
              <a:avLst/>
            </a:prstGeom>
          </p:spPr>
          <p:txBody>
            <a:bodyPr wrap="none">
              <a:spAutoFit/>
            </a:bodyPr>
            <a:lstStyle/>
            <a:p>
              <a:pPr marL="342900" indent="-342900">
                <a:buFont typeface="Wingdings" panose="05000000000000000000" pitchFamily="2" charset="2"/>
                <a:buChar char="n"/>
              </a:pPr>
              <a:r>
                <a:rPr lang="zh-CN" altLang="en-US" sz="2400" b="1" dirty="0">
                  <a:solidFill>
                    <a:srgbClr val="2F5EB0"/>
                  </a:solidFill>
                  <a:latin typeface="微软雅黑" panose="020B0503020204020204" charset="-122"/>
                  <a:ea typeface="微软雅黑" panose="020B0503020204020204" charset="-122"/>
                </a:rPr>
                <a:t>电阻器类型</a:t>
              </a:r>
            </a:p>
          </p:txBody>
        </p:sp>
        <p:sp>
          <p:nvSpPr>
            <p:cNvPr id="14" name="矩形 13">
              <a:extLst>
                <a:ext uri="{FF2B5EF4-FFF2-40B4-BE49-F238E27FC236}">
                  <a16:creationId xmlns:a16="http://schemas.microsoft.com/office/drawing/2014/main" id="{CD5D22A6-CC18-BB43-962F-785CEB85A5B8}"/>
                </a:ext>
              </a:extLst>
            </p:cNvPr>
            <p:cNvSpPr/>
            <p:nvPr>
              <p:custDataLst>
                <p:tags r:id="rId3"/>
              </p:custDataLst>
            </p:nvPr>
          </p:nvSpPr>
          <p:spPr>
            <a:xfrm>
              <a:off x="1510" y="6035"/>
              <a:ext cx="16089" cy="912"/>
            </a:xfrm>
            <a:prstGeom prst="rect">
              <a:avLst/>
            </a:prstGeom>
          </p:spPr>
          <p:txBody>
            <a:bodyPr wrap="square">
              <a:noAutofit/>
            </a:bodyPr>
            <a:lstStyle/>
            <a:p>
              <a:pPr marL="342900" indent="-342900" fontAlgn="auto">
                <a:lnSpc>
                  <a:spcPct val="125000"/>
                </a:lnSpc>
                <a:spcBef>
                  <a:spcPts val="600"/>
                </a:spcBef>
                <a:buFont typeface="Arial" panose="020B0604020202020204" pitchFamily="34" charset="0"/>
                <a:buChar char="•"/>
              </a:pPr>
              <a:r>
                <a:rPr lang="zh-CN" altLang="en-US" sz="2000" dirty="0">
                  <a:latin typeface="微软雅黑" panose="020B0503020204020204" charset="-122"/>
                  <a:ea typeface="微软雅黑" panose="020B0503020204020204" charset="-122"/>
                </a:rPr>
                <a:t>可变电阻器：阻值可以在一定范围内调节，如滑动变阻器。</a:t>
              </a:r>
            </a:p>
          </p:txBody>
        </p:sp>
      </p:grpSp>
      <p:pic>
        <p:nvPicPr>
          <p:cNvPr id="4" name="图片 3">
            <a:extLst>
              <a:ext uri="{FF2B5EF4-FFF2-40B4-BE49-F238E27FC236}">
                <a16:creationId xmlns:a16="http://schemas.microsoft.com/office/drawing/2014/main" id="{78CE5BF5-AB86-6752-6785-A6D1D1259086}"/>
              </a:ext>
            </a:extLst>
          </p:cNvPr>
          <p:cNvPicPr>
            <a:picLocks noChangeAspect="1"/>
          </p:cNvPicPr>
          <p:nvPr/>
        </p:nvPicPr>
        <p:blipFill>
          <a:blip r:embed="rId7"/>
          <a:stretch>
            <a:fillRect/>
          </a:stretch>
        </p:blipFill>
        <p:spPr>
          <a:xfrm>
            <a:off x="5411192" y="2457083"/>
            <a:ext cx="5963646" cy="2645892"/>
          </a:xfrm>
          <a:prstGeom prst="rect">
            <a:avLst/>
          </a:prstGeom>
        </p:spPr>
      </p:pic>
      <p:pic>
        <p:nvPicPr>
          <p:cNvPr id="10" name="图片 9">
            <a:extLst>
              <a:ext uri="{FF2B5EF4-FFF2-40B4-BE49-F238E27FC236}">
                <a16:creationId xmlns:a16="http://schemas.microsoft.com/office/drawing/2014/main" id="{F37DB9D3-D97B-6FCB-7E0F-6F3D862A45A9}"/>
              </a:ext>
            </a:extLst>
          </p:cNvPr>
          <p:cNvPicPr>
            <a:picLocks noChangeAspect="1"/>
          </p:cNvPicPr>
          <p:nvPr/>
        </p:nvPicPr>
        <p:blipFill>
          <a:blip r:embed="rId8"/>
          <a:stretch>
            <a:fillRect/>
          </a:stretch>
        </p:blipFill>
        <p:spPr>
          <a:xfrm>
            <a:off x="817162" y="2123134"/>
            <a:ext cx="4344006" cy="3010320"/>
          </a:xfrm>
          <a:prstGeom prst="rect">
            <a:avLst/>
          </a:prstGeom>
        </p:spPr>
      </p:pic>
    </p:spTree>
    <p:custDataLst>
      <p:tags r:id="rId1"/>
    </p:custDataLst>
    <p:extLst>
      <p:ext uri="{BB962C8B-B14F-4D97-AF65-F5344CB8AC3E}">
        <p14:creationId xmlns:p14="http://schemas.microsoft.com/office/powerpoint/2010/main" val="1181774964"/>
      </p:ext>
    </p:ext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1A28F4-000D-C9CB-7D4C-956BC5536501}"/>
            </a:ext>
          </a:extLst>
        </p:cNvPr>
        <p:cNvGrpSpPr/>
        <p:nvPr/>
      </p:nvGrpSpPr>
      <p:grpSpPr>
        <a:xfrm>
          <a:off x="0" y="0"/>
          <a:ext cx="0" cy="0"/>
          <a:chOff x="0" y="0"/>
          <a:chExt cx="0" cy="0"/>
        </a:xfrm>
      </p:grpSpPr>
      <p:grpSp>
        <p:nvGrpSpPr>
          <p:cNvPr id="24" name="组合 23">
            <a:extLst>
              <a:ext uri="{FF2B5EF4-FFF2-40B4-BE49-F238E27FC236}">
                <a16:creationId xmlns:a16="http://schemas.microsoft.com/office/drawing/2014/main" id="{40C38FAA-6A6B-3E58-4890-DD9DDFD4E998}"/>
              </a:ext>
            </a:extLst>
          </p:cNvPr>
          <p:cNvGrpSpPr/>
          <p:nvPr/>
        </p:nvGrpSpPr>
        <p:grpSpPr>
          <a:xfrm>
            <a:off x="1245235" y="323215"/>
            <a:ext cx="6748145" cy="604520"/>
            <a:chOff x="716110" y="296170"/>
            <a:chExt cx="6748251" cy="604319"/>
          </a:xfrm>
        </p:grpSpPr>
        <p:sp>
          <p:nvSpPr>
            <p:cNvPr id="25" name="文本框 24">
              <a:extLst>
                <a:ext uri="{FF2B5EF4-FFF2-40B4-BE49-F238E27FC236}">
                  <a16:creationId xmlns:a16="http://schemas.microsoft.com/office/drawing/2014/main" id="{2A6A37E7-CD5E-48DC-F846-5D199CA26165}"/>
                </a:ext>
              </a:extLst>
            </p:cNvPr>
            <p:cNvSpPr txBox="1"/>
            <p:nvPr/>
          </p:nvSpPr>
          <p:spPr>
            <a:xfrm>
              <a:off x="716110" y="296170"/>
              <a:ext cx="6748251" cy="498944"/>
            </a:xfrm>
            <a:prstGeom prst="rect">
              <a:avLst/>
            </a:prstGeom>
            <a:noFill/>
          </p:spPr>
          <p:txBody>
            <a:bodyPr wrap="square" lIns="68580" tIns="34290" rIns="68580" bIns="34290" rtlCol="0">
              <a:spAutoFit/>
            </a:bodyPr>
            <a:lstStyle/>
            <a:p>
              <a:pPr defTabSz="685800"/>
              <a:r>
                <a:rPr lang="zh-CN" altLang="en-US" sz="2800" b="1" spc="300" dirty="0">
                  <a:solidFill>
                    <a:srgbClr val="3D5594"/>
                  </a:solidFill>
                  <a:latin typeface="微软雅黑" panose="020B0503020204020204" charset="-122"/>
                  <a:ea typeface="微软雅黑" panose="020B0503020204020204" charset="-122"/>
                  <a:cs typeface="+mn-ea"/>
                  <a:sym typeface="+mn-lt"/>
                </a:rPr>
                <a:t>元器件基础</a:t>
              </a:r>
            </a:p>
          </p:txBody>
        </p:sp>
        <p:cxnSp>
          <p:nvCxnSpPr>
            <p:cNvPr id="26" name="直接连接符 25">
              <a:extLst>
                <a:ext uri="{FF2B5EF4-FFF2-40B4-BE49-F238E27FC236}">
                  <a16:creationId xmlns:a16="http://schemas.microsoft.com/office/drawing/2014/main" id="{7233BE1F-A7C3-AFEA-8B8A-F2F70532FF0A}"/>
                </a:ext>
              </a:extLst>
            </p:cNvPr>
            <p:cNvCxnSpPr/>
            <p:nvPr/>
          </p:nvCxnSpPr>
          <p:spPr>
            <a:xfrm flipV="1">
              <a:off x="774478" y="898584"/>
              <a:ext cx="1385570" cy="1905"/>
            </a:xfrm>
            <a:prstGeom prst="line">
              <a:avLst/>
            </a:prstGeom>
            <a:noFill/>
            <a:ln w="28575" cap="flat" cmpd="sng" algn="ctr">
              <a:solidFill>
                <a:srgbClr val="3D5594"/>
              </a:solidFill>
              <a:prstDash val="solid"/>
              <a:miter lim="800000"/>
            </a:ln>
            <a:effectLst/>
          </p:spPr>
        </p:cxnSp>
      </p:grpSp>
      <p:pic>
        <p:nvPicPr>
          <p:cNvPr id="73" name="图片 72" descr="复旦大学微电子学院芯创讲师团">
            <a:extLst>
              <a:ext uri="{FF2B5EF4-FFF2-40B4-BE49-F238E27FC236}">
                <a16:creationId xmlns:a16="http://schemas.microsoft.com/office/drawing/2014/main" id="{E1F2E6EB-28CA-DEEB-435B-211667E9C1F8}"/>
              </a:ext>
            </a:extLst>
          </p:cNvPr>
          <p:cNvPicPr>
            <a:picLocks noChangeAspect="1"/>
          </p:cNvPicPr>
          <p:nvPr/>
        </p:nvPicPr>
        <p:blipFill>
          <a:blip r:embed="rId6">
            <a:lum bright="12000" contrast="-12000"/>
          </a:blip>
          <a:srcRect l="24353" t="13598" r="23764" b="35672"/>
          <a:stretch>
            <a:fillRect/>
          </a:stretch>
        </p:blipFill>
        <p:spPr>
          <a:xfrm>
            <a:off x="289560" y="102870"/>
            <a:ext cx="955675" cy="935355"/>
          </a:xfrm>
          <a:prstGeom prst="rect">
            <a:avLst/>
          </a:prstGeom>
        </p:spPr>
      </p:pic>
      <p:grpSp>
        <p:nvGrpSpPr>
          <p:cNvPr id="6" name="组合 5">
            <a:extLst>
              <a:ext uri="{FF2B5EF4-FFF2-40B4-BE49-F238E27FC236}">
                <a16:creationId xmlns:a16="http://schemas.microsoft.com/office/drawing/2014/main" id="{55CEDA2B-297E-2896-D491-55E85229F7D9}"/>
              </a:ext>
            </a:extLst>
          </p:cNvPr>
          <p:cNvGrpSpPr/>
          <p:nvPr/>
        </p:nvGrpSpPr>
        <p:grpSpPr>
          <a:xfrm>
            <a:off x="-12700" y="6480175"/>
            <a:ext cx="12205335" cy="424815"/>
            <a:chOff x="-20" y="10072"/>
            <a:chExt cx="19221" cy="728"/>
          </a:xfrm>
        </p:grpSpPr>
        <p:sp>
          <p:nvSpPr>
            <p:cNvPr id="7" name="TextBox 7">
              <a:extLst>
                <a:ext uri="{FF2B5EF4-FFF2-40B4-BE49-F238E27FC236}">
                  <a16:creationId xmlns:a16="http://schemas.microsoft.com/office/drawing/2014/main" id="{161AAABF-10C0-2DD1-0C33-FDE0839AAD7D}"/>
                </a:ext>
              </a:extLst>
            </p:cNvPr>
            <p:cNvSpPr txBox="1"/>
            <p:nvPr/>
          </p:nvSpPr>
          <p:spPr>
            <a:xfrm>
              <a:off x="-20" y="10072"/>
              <a:ext cx="19221" cy="728"/>
            </a:xfrm>
            <a:prstGeom prst="rect">
              <a:avLst/>
            </a:prstGeom>
            <a:gradFill>
              <a:gsLst>
                <a:gs pos="100000">
                  <a:srgbClr val="1F407C">
                    <a:alpha val="95000"/>
                  </a:srgbClr>
                </a:gs>
                <a:gs pos="50000">
                  <a:srgbClr val="00328D">
                    <a:alpha val="100000"/>
                  </a:srgbClr>
                </a:gs>
                <a:gs pos="0">
                  <a:srgbClr val="1F407C">
                    <a:alpha val="95000"/>
                  </a:srgbClr>
                </a:gs>
              </a:gsLst>
              <a:lin ang="0" scaled="0"/>
            </a:gradFill>
            <a:ln>
              <a:noFill/>
            </a:ln>
          </p:spPr>
          <p:txBody>
            <a:bodyPr wrap="square" rtlCol="0">
              <a:noAutofit/>
            </a:bodyPr>
            <a:lstStyle/>
            <a:p>
              <a:endParaRPr lang="zh-CN" altLang="en-US" dirty="0"/>
            </a:p>
          </p:txBody>
        </p:sp>
        <p:pic>
          <p:nvPicPr>
            <p:cNvPr id="9" name="图片 8" descr="复旦大学微电子学院芯创讲师团">
              <a:extLst>
                <a:ext uri="{FF2B5EF4-FFF2-40B4-BE49-F238E27FC236}">
                  <a16:creationId xmlns:a16="http://schemas.microsoft.com/office/drawing/2014/main" id="{BBDF69B6-80E6-26B8-9122-32350D2ECDB3}"/>
                </a:ext>
              </a:extLst>
            </p:cNvPr>
            <p:cNvPicPr>
              <a:picLocks noChangeAspect="1"/>
            </p:cNvPicPr>
            <p:nvPr/>
          </p:nvPicPr>
          <p:blipFill>
            <a:blip r:embed="rId6">
              <a:alphaModFix amt="80000"/>
              <a:lum bright="100000"/>
            </a:blip>
            <a:srcRect t="63900" b="21773"/>
            <a:stretch>
              <a:fillRect/>
            </a:stretch>
          </p:blipFill>
          <p:spPr>
            <a:xfrm>
              <a:off x="7911" y="10129"/>
              <a:ext cx="3359" cy="617"/>
            </a:xfrm>
            <a:prstGeom prst="rect">
              <a:avLst/>
            </a:prstGeom>
          </p:spPr>
        </p:pic>
      </p:grpSp>
      <p:grpSp>
        <p:nvGrpSpPr>
          <p:cNvPr id="22" name="组合 21">
            <a:extLst>
              <a:ext uri="{FF2B5EF4-FFF2-40B4-BE49-F238E27FC236}">
                <a16:creationId xmlns:a16="http://schemas.microsoft.com/office/drawing/2014/main" id="{9758F5B2-C1BD-8472-64AB-C799ED1E0EF7}"/>
              </a:ext>
            </a:extLst>
          </p:cNvPr>
          <p:cNvGrpSpPr/>
          <p:nvPr/>
        </p:nvGrpSpPr>
        <p:grpSpPr>
          <a:xfrm>
            <a:off x="730250" y="1085215"/>
            <a:ext cx="10445115" cy="1382395"/>
            <a:chOff x="1150" y="5311"/>
            <a:chExt cx="16449" cy="2177"/>
          </a:xfrm>
        </p:grpSpPr>
        <p:sp>
          <p:nvSpPr>
            <p:cNvPr id="13" name="矩形 12">
              <a:extLst>
                <a:ext uri="{FF2B5EF4-FFF2-40B4-BE49-F238E27FC236}">
                  <a16:creationId xmlns:a16="http://schemas.microsoft.com/office/drawing/2014/main" id="{B9379581-330B-4B2A-6A78-F4B5A4E54F64}"/>
                </a:ext>
              </a:extLst>
            </p:cNvPr>
            <p:cNvSpPr/>
            <p:nvPr>
              <p:custDataLst>
                <p:tags r:id="rId2"/>
              </p:custDataLst>
            </p:nvPr>
          </p:nvSpPr>
          <p:spPr>
            <a:xfrm>
              <a:off x="1150" y="5311"/>
              <a:ext cx="3260" cy="727"/>
            </a:xfrm>
            <a:prstGeom prst="rect">
              <a:avLst/>
            </a:prstGeom>
          </p:spPr>
          <p:txBody>
            <a:bodyPr wrap="none">
              <a:spAutoFit/>
            </a:bodyPr>
            <a:lstStyle/>
            <a:p>
              <a:pPr marL="342900" indent="-342900">
                <a:buFont typeface="Wingdings" panose="05000000000000000000" pitchFamily="2" charset="2"/>
                <a:buChar char="n"/>
              </a:pPr>
              <a:r>
                <a:rPr lang="zh-CN" altLang="en-US" sz="2400" b="1" dirty="0">
                  <a:solidFill>
                    <a:srgbClr val="2F5EB0"/>
                  </a:solidFill>
                  <a:latin typeface="微软雅黑" panose="020B0503020204020204" charset="-122"/>
                  <a:ea typeface="微软雅黑" panose="020B0503020204020204" charset="-122"/>
                </a:rPr>
                <a:t>电阻器类型</a:t>
              </a:r>
            </a:p>
          </p:txBody>
        </p:sp>
        <p:sp>
          <p:nvSpPr>
            <p:cNvPr id="14" name="矩形 13">
              <a:extLst>
                <a:ext uri="{FF2B5EF4-FFF2-40B4-BE49-F238E27FC236}">
                  <a16:creationId xmlns:a16="http://schemas.microsoft.com/office/drawing/2014/main" id="{DE43FA62-6103-A708-2811-B54809C484F6}"/>
                </a:ext>
              </a:extLst>
            </p:cNvPr>
            <p:cNvSpPr/>
            <p:nvPr>
              <p:custDataLst>
                <p:tags r:id="rId3"/>
              </p:custDataLst>
            </p:nvPr>
          </p:nvSpPr>
          <p:spPr>
            <a:xfrm>
              <a:off x="1510" y="6035"/>
              <a:ext cx="16089" cy="1453"/>
            </a:xfrm>
            <a:prstGeom prst="rect">
              <a:avLst/>
            </a:prstGeom>
          </p:spPr>
          <p:txBody>
            <a:bodyPr wrap="square">
              <a:noAutofit/>
            </a:bodyPr>
            <a:lstStyle/>
            <a:p>
              <a:pPr marL="342900" indent="-342900" fontAlgn="auto">
                <a:lnSpc>
                  <a:spcPct val="125000"/>
                </a:lnSpc>
                <a:spcBef>
                  <a:spcPts val="600"/>
                </a:spcBef>
                <a:buFont typeface="Arial" panose="020B0604020202020204" pitchFamily="34" charset="0"/>
                <a:buChar char="•"/>
              </a:pPr>
              <a:r>
                <a:rPr lang="zh-CN" altLang="en-US" sz="2000" dirty="0">
                  <a:latin typeface="微软雅黑" panose="020B0503020204020204" charset="-122"/>
                  <a:ea typeface="微软雅黑" panose="020B0503020204020204" charset="-122"/>
                </a:rPr>
                <a:t>敏感电阻器：阻值会随某些物理量的变化而变化，常见的有热敏电阻器（阻值随温度变化）、光敏电阻器（阻值随光照强度变化）等。</a:t>
              </a:r>
              <a:endParaRPr lang="zh-CN" altLang="en-US" dirty="0">
                <a:latin typeface="微软雅黑" panose="020B0503020204020204" charset="-122"/>
                <a:ea typeface="微软雅黑" panose="020B0503020204020204" charset="-122"/>
              </a:endParaRPr>
            </a:p>
          </p:txBody>
        </p:sp>
      </p:grpSp>
      <p:pic>
        <p:nvPicPr>
          <p:cNvPr id="4" name="图片 3">
            <a:extLst>
              <a:ext uri="{FF2B5EF4-FFF2-40B4-BE49-F238E27FC236}">
                <a16:creationId xmlns:a16="http://schemas.microsoft.com/office/drawing/2014/main" id="{90AD40B1-150A-9A8B-1E70-EB136F138785}"/>
              </a:ext>
            </a:extLst>
          </p:cNvPr>
          <p:cNvPicPr>
            <a:picLocks noChangeAspect="1"/>
          </p:cNvPicPr>
          <p:nvPr/>
        </p:nvPicPr>
        <p:blipFill>
          <a:blip r:embed="rId7"/>
          <a:stretch>
            <a:fillRect/>
          </a:stretch>
        </p:blipFill>
        <p:spPr>
          <a:xfrm>
            <a:off x="981709" y="2500872"/>
            <a:ext cx="10216515" cy="3182193"/>
          </a:xfrm>
          <a:prstGeom prst="rect">
            <a:avLst/>
          </a:prstGeom>
        </p:spPr>
      </p:pic>
    </p:spTree>
    <p:custDataLst>
      <p:tags r:id="rId1"/>
    </p:custDataLst>
    <p:extLst>
      <p:ext uri="{BB962C8B-B14F-4D97-AF65-F5344CB8AC3E}">
        <p14:creationId xmlns:p14="http://schemas.microsoft.com/office/powerpoint/2010/main" val="1664909659"/>
      </p:ext>
    </p:ext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8872AF-7138-DC68-1C35-7FD735E084BF}"/>
            </a:ext>
          </a:extLst>
        </p:cNvPr>
        <p:cNvGrpSpPr/>
        <p:nvPr/>
      </p:nvGrpSpPr>
      <p:grpSpPr>
        <a:xfrm>
          <a:off x="0" y="0"/>
          <a:ext cx="0" cy="0"/>
          <a:chOff x="0" y="0"/>
          <a:chExt cx="0" cy="0"/>
        </a:xfrm>
      </p:grpSpPr>
      <p:grpSp>
        <p:nvGrpSpPr>
          <p:cNvPr id="24" name="组合 23">
            <a:extLst>
              <a:ext uri="{FF2B5EF4-FFF2-40B4-BE49-F238E27FC236}">
                <a16:creationId xmlns:a16="http://schemas.microsoft.com/office/drawing/2014/main" id="{BDDD498C-7A4D-BCFA-450E-B2EA47112834}"/>
              </a:ext>
            </a:extLst>
          </p:cNvPr>
          <p:cNvGrpSpPr/>
          <p:nvPr/>
        </p:nvGrpSpPr>
        <p:grpSpPr>
          <a:xfrm>
            <a:off x="1245235" y="323215"/>
            <a:ext cx="6748145" cy="604520"/>
            <a:chOff x="716110" y="296170"/>
            <a:chExt cx="6748251" cy="604319"/>
          </a:xfrm>
        </p:grpSpPr>
        <p:sp>
          <p:nvSpPr>
            <p:cNvPr id="25" name="文本框 24">
              <a:extLst>
                <a:ext uri="{FF2B5EF4-FFF2-40B4-BE49-F238E27FC236}">
                  <a16:creationId xmlns:a16="http://schemas.microsoft.com/office/drawing/2014/main" id="{70CAB7BB-DC0D-0226-E444-BEA74510ADBC}"/>
                </a:ext>
              </a:extLst>
            </p:cNvPr>
            <p:cNvSpPr txBox="1"/>
            <p:nvPr/>
          </p:nvSpPr>
          <p:spPr>
            <a:xfrm>
              <a:off x="716110" y="296170"/>
              <a:ext cx="6748251" cy="498944"/>
            </a:xfrm>
            <a:prstGeom prst="rect">
              <a:avLst/>
            </a:prstGeom>
            <a:noFill/>
          </p:spPr>
          <p:txBody>
            <a:bodyPr wrap="square" lIns="68580" tIns="34290" rIns="68580" bIns="34290" rtlCol="0">
              <a:spAutoFit/>
            </a:bodyPr>
            <a:lstStyle/>
            <a:p>
              <a:pPr defTabSz="685800"/>
              <a:r>
                <a:rPr lang="zh-CN" altLang="en-US" sz="2800" b="1" spc="300" dirty="0">
                  <a:solidFill>
                    <a:srgbClr val="3D5594"/>
                  </a:solidFill>
                  <a:latin typeface="微软雅黑" panose="020B0503020204020204" charset="-122"/>
                  <a:ea typeface="微软雅黑" panose="020B0503020204020204" charset="-122"/>
                  <a:cs typeface="+mn-ea"/>
                  <a:sym typeface="+mn-lt"/>
                </a:rPr>
                <a:t>元器件基础</a:t>
              </a:r>
            </a:p>
          </p:txBody>
        </p:sp>
        <p:cxnSp>
          <p:nvCxnSpPr>
            <p:cNvPr id="26" name="直接连接符 25">
              <a:extLst>
                <a:ext uri="{FF2B5EF4-FFF2-40B4-BE49-F238E27FC236}">
                  <a16:creationId xmlns:a16="http://schemas.microsoft.com/office/drawing/2014/main" id="{1828F385-1D9C-A895-AEE2-160990FF2A78}"/>
                </a:ext>
              </a:extLst>
            </p:cNvPr>
            <p:cNvCxnSpPr/>
            <p:nvPr/>
          </p:nvCxnSpPr>
          <p:spPr>
            <a:xfrm flipV="1">
              <a:off x="774478" y="898584"/>
              <a:ext cx="1385570" cy="1905"/>
            </a:xfrm>
            <a:prstGeom prst="line">
              <a:avLst/>
            </a:prstGeom>
            <a:noFill/>
            <a:ln w="28575" cap="flat" cmpd="sng" algn="ctr">
              <a:solidFill>
                <a:srgbClr val="3D5594"/>
              </a:solidFill>
              <a:prstDash val="solid"/>
              <a:miter lim="800000"/>
            </a:ln>
            <a:effectLst/>
          </p:spPr>
        </p:cxnSp>
      </p:grpSp>
      <p:pic>
        <p:nvPicPr>
          <p:cNvPr id="73" name="图片 72" descr="复旦大学微电子学院芯创讲师团">
            <a:extLst>
              <a:ext uri="{FF2B5EF4-FFF2-40B4-BE49-F238E27FC236}">
                <a16:creationId xmlns:a16="http://schemas.microsoft.com/office/drawing/2014/main" id="{3D27447E-6305-572A-3C54-9ACF54FF2D5B}"/>
              </a:ext>
            </a:extLst>
          </p:cNvPr>
          <p:cNvPicPr>
            <a:picLocks noChangeAspect="1"/>
          </p:cNvPicPr>
          <p:nvPr/>
        </p:nvPicPr>
        <p:blipFill>
          <a:blip r:embed="rId23">
            <a:lum bright="12000" contrast="-12000"/>
          </a:blip>
          <a:srcRect l="24353" t="13598" r="23764" b="35672"/>
          <a:stretch>
            <a:fillRect/>
          </a:stretch>
        </p:blipFill>
        <p:spPr>
          <a:xfrm>
            <a:off x="289560" y="102870"/>
            <a:ext cx="955675" cy="935355"/>
          </a:xfrm>
          <a:prstGeom prst="rect">
            <a:avLst/>
          </a:prstGeom>
        </p:spPr>
      </p:pic>
      <p:grpSp>
        <p:nvGrpSpPr>
          <p:cNvPr id="6" name="组合 5">
            <a:extLst>
              <a:ext uri="{FF2B5EF4-FFF2-40B4-BE49-F238E27FC236}">
                <a16:creationId xmlns:a16="http://schemas.microsoft.com/office/drawing/2014/main" id="{22F8E988-DE6B-EB28-93F4-6BF349FA2F67}"/>
              </a:ext>
            </a:extLst>
          </p:cNvPr>
          <p:cNvGrpSpPr/>
          <p:nvPr/>
        </p:nvGrpSpPr>
        <p:grpSpPr>
          <a:xfrm>
            <a:off x="-12700" y="6480175"/>
            <a:ext cx="12205335" cy="424815"/>
            <a:chOff x="-20" y="10072"/>
            <a:chExt cx="19221" cy="728"/>
          </a:xfrm>
        </p:grpSpPr>
        <p:sp>
          <p:nvSpPr>
            <p:cNvPr id="7" name="TextBox 7">
              <a:extLst>
                <a:ext uri="{FF2B5EF4-FFF2-40B4-BE49-F238E27FC236}">
                  <a16:creationId xmlns:a16="http://schemas.microsoft.com/office/drawing/2014/main" id="{799DC1C8-3BD7-ED42-327E-DB230AFF1070}"/>
                </a:ext>
              </a:extLst>
            </p:cNvPr>
            <p:cNvSpPr txBox="1"/>
            <p:nvPr/>
          </p:nvSpPr>
          <p:spPr>
            <a:xfrm>
              <a:off x="-20" y="10072"/>
              <a:ext cx="19221" cy="728"/>
            </a:xfrm>
            <a:prstGeom prst="rect">
              <a:avLst/>
            </a:prstGeom>
            <a:gradFill>
              <a:gsLst>
                <a:gs pos="100000">
                  <a:srgbClr val="1F407C">
                    <a:alpha val="95000"/>
                  </a:srgbClr>
                </a:gs>
                <a:gs pos="50000">
                  <a:srgbClr val="00328D">
                    <a:alpha val="100000"/>
                  </a:srgbClr>
                </a:gs>
                <a:gs pos="0">
                  <a:srgbClr val="1F407C">
                    <a:alpha val="95000"/>
                  </a:srgbClr>
                </a:gs>
              </a:gsLst>
              <a:lin ang="0" scaled="0"/>
            </a:gradFill>
            <a:ln>
              <a:noFill/>
            </a:ln>
          </p:spPr>
          <p:txBody>
            <a:bodyPr wrap="square" rtlCol="0">
              <a:noAutofit/>
            </a:bodyPr>
            <a:lstStyle/>
            <a:p>
              <a:endParaRPr lang="zh-CN" altLang="en-US" dirty="0"/>
            </a:p>
          </p:txBody>
        </p:sp>
        <p:pic>
          <p:nvPicPr>
            <p:cNvPr id="9" name="图片 8" descr="复旦大学微电子学院芯创讲师团">
              <a:extLst>
                <a:ext uri="{FF2B5EF4-FFF2-40B4-BE49-F238E27FC236}">
                  <a16:creationId xmlns:a16="http://schemas.microsoft.com/office/drawing/2014/main" id="{BC6FA7DA-74F4-8206-AC8C-1543E4498A40}"/>
                </a:ext>
              </a:extLst>
            </p:cNvPr>
            <p:cNvPicPr>
              <a:picLocks noChangeAspect="1"/>
            </p:cNvPicPr>
            <p:nvPr/>
          </p:nvPicPr>
          <p:blipFill>
            <a:blip r:embed="rId23">
              <a:alphaModFix amt="80000"/>
              <a:lum bright="100000"/>
            </a:blip>
            <a:srcRect t="63900" b="21773"/>
            <a:stretch>
              <a:fillRect/>
            </a:stretch>
          </p:blipFill>
          <p:spPr>
            <a:xfrm>
              <a:off x="7911" y="10129"/>
              <a:ext cx="3359" cy="617"/>
            </a:xfrm>
            <a:prstGeom prst="rect">
              <a:avLst/>
            </a:prstGeom>
          </p:spPr>
        </p:pic>
      </p:grpSp>
      <p:grpSp>
        <p:nvGrpSpPr>
          <p:cNvPr id="22" name="组合 21">
            <a:extLst>
              <a:ext uri="{FF2B5EF4-FFF2-40B4-BE49-F238E27FC236}">
                <a16:creationId xmlns:a16="http://schemas.microsoft.com/office/drawing/2014/main" id="{D464A45A-0940-6B52-37FD-CF5C158845FC}"/>
              </a:ext>
            </a:extLst>
          </p:cNvPr>
          <p:cNvGrpSpPr/>
          <p:nvPr/>
        </p:nvGrpSpPr>
        <p:grpSpPr>
          <a:xfrm>
            <a:off x="730250" y="1210310"/>
            <a:ext cx="6525895" cy="1922145"/>
            <a:chOff x="1150" y="5311"/>
            <a:chExt cx="10277" cy="3027"/>
          </a:xfrm>
        </p:grpSpPr>
        <p:sp>
          <p:nvSpPr>
            <p:cNvPr id="13" name="矩形 12">
              <a:extLst>
                <a:ext uri="{FF2B5EF4-FFF2-40B4-BE49-F238E27FC236}">
                  <a16:creationId xmlns:a16="http://schemas.microsoft.com/office/drawing/2014/main" id="{9AEB5039-A4EC-A008-DE74-E56BC9C72D8B}"/>
                </a:ext>
              </a:extLst>
            </p:cNvPr>
            <p:cNvSpPr/>
            <p:nvPr>
              <p:custDataLst>
                <p:tags r:id="rId19"/>
              </p:custDataLst>
            </p:nvPr>
          </p:nvSpPr>
          <p:spPr>
            <a:xfrm>
              <a:off x="1150" y="5311"/>
              <a:ext cx="2268" cy="725"/>
            </a:xfrm>
            <a:prstGeom prst="rect">
              <a:avLst/>
            </a:prstGeom>
          </p:spPr>
          <p:txBody>
            <a:bodyPr wrap="none">
              <a:spAutoFit/>
            </a:bodyPr>
            <a:lstStyle/>
            <a:p>
              <a:pPr marL="342900" indent="-342900">
                <a:buFont typeface="Wingdings" panose="05000000000000000000" pitchFamily="2" charset="2"/>
                <a:buChar char="n"/>
              </a:pPr>
              <a:r>
                <a:rPr lang="zh-CN" altLang="en-US" sz="2400" b="1" dirty="0">
                  <a:solidFill>
                    <a:srgbClr val="2F5EB0"/>
                  </a:solidFill>
                  <a:latin typeface="微软雅黑" panose="020B0503020204020204" charset="-122"/>
                  <a:ea typeface="微软雅黑" panose="020B0503020204020204" charset="-122"/>
                </a:rPr>
                <a:t>二极管</a:t>
              </a:r>
            </a:p>
          </p:txBody>
        </p:sp>
        <p:sp>
          <p:nvSpPr>
            <p:cNvPr id="14" name="矩形 13">
              <a:extLst>
                <a:ext uri="{FF2B5EF4-FFF2-40B4-BE49-F238E27FC236}">
                  <a16:creationId xmlns:a16="http://schemas.microsoft.com/office/drawing/2014/main" id="{F0FB9ABB-0E60-F833-A59E-0310228538CD}"/>
                </a:ext>
              </a:extLst>
            </p:cNvPr>
            <p:cNvSpPr/>
            <p:nvPr>
              <p:custDataLst>
                <p:tags r:id="rId20"/>
              </p:custDataLst>
            </p:nvPr>
          </p:nvSpPr>
          <p:spPr>
            <a:xfrm>
              <a:off x="1510" y="6035"/>
              <a:ext cx="9917" cy="2303"/>
            </a:xfrm>
            <a:prstGeom prst="rect">
              <a:avLst/>
            </a:prstGeom>
          </p:spPr>
          <p:txBody>
            <a:bodyPr wrap="square">
              <a:noAutofit/>
            </a:bodyPr>
            <a:lstStyle/>
            <a:p>
              <a:pPr marL="342900" indent="-342900" fontAlgn="auto">
                <a:lnSpc>
                  <a:spcPct val="125000"/>
                </a:lnSpc>
                <a:spcBef>
                  <a:spcPts val="600"/>
                </a:spcBef>
                <a:buFont typeface="Arial" panose="020B0604020202020204" pitchFamily="34" charset="0"/>
                <a:buChar char="•"/>
              </a:pPr>
              <a:r>
                <a:rPr lang="zh-CN" sz="2000" dirty="0">
                  <a:latin typeface="微软雅黑" panose="020B0503020204020204" charset="-122"/>
                  <a:ea typeface="微软雅黑" panose="020B0503020204020204" charset="-122"/>
                </a:rPr>
                <a:t>二极管是由导电能力介于导体和绝缘体之间的物质制成的器件，故而称之为半导体二极管。半导体二极管由1个PN结构成，具有</a:t>
              </a:r>
              <a:r>
                <a:rPr lang="zh-CN" sz="2000" b="1" dirty="0">
                  <a:solidFill>
                    <a:srgbClr val="C00000"/>
                  </a:solidFill>
                  <a:latin typeface="微软雅黑" panose="020B0503020204020204" charset="-122"/>
                  <a:ea typeface="微软雅黑" panose="020B0503020204020204" charset="-122"/>
                </a:rPr>
                <a:t>单向导电</a:t>
              </a:r>
              <a:r>
                <a:rPr lang="zh-CN" sz="2000" dirty="0">
                  <a:latin typeface="微软雅黑" panose="020B0503020204020204" charset="-122"/>
                  <a:ea typeface="微软雅黑" panose="020B0503020204020204" charset="-122"/>
                </a:rPr>
                <a:t>的特性。</a:t>
              </a:r>
            </a:p>
          </p:txBody>
        </p:sp>
      </p:grpSp>
      <p:sp>
        <p:nvSpPr>
          <p:cNvPr id="4" name="文本框 3">
            <a:extLst>
              <a:ext uri="{FF2B5EF4-FFF2-40B4-BE49-F238E27FC236}">
                <a16:creationId xmlns:a16="http://schemas.microsoft.com/office/drawing/2014/main" id="{C7CB9F8C-0F6B-7E3B-431B-569BB07E6134}"/>
              </a:ext>
            </a:extLst>
          </p:cNvPr>
          <p:cNvSpPr txBox="1"/>
          <p:nvPr>
            <p:custDataLst>
              <p:tags r:id="rId2"/>
            </p:custDataLst>
          </p:nvPr>
        </p:nvSpPr>
        <p:spPr>
          <a:xfrm>
            <a:off x="729615" y="3086923"/>
            <a:ext cx="6101715" cy="3177351"/>
          </a:xfrm>
          <a:prstGeom prst="roundRect">
            <a:avLst>
              <a:gd name="adj" fmla="val 11651"/>
            </a:avLst>
          </a:prstGeom>
          <a:noFill/>
          <a:ln w="28575" cmpd="sng">
            <a:solidFill>
              <a:schemeClr val="accent1"/>
            </a:solidFill>
            <a:prstDash val="solid"/>
          </a:ln>
        </p:spPr>
        <p:txBody>
          <a:bodyPr wrap="square" tIns="179705">
            <a:noAutofit/>
          </a:bodyPr>
          <a:lstStyle/>
          <a:p>
            <a:pPr indent="0"/>
            <a:r>
              <a:rPr lang="en-US" altLang="zh-CN" b="0">
                <a:latin typeface="微软雅黑" panose="020B0503020204020204" charset="-122"/>
                <a:ea typeface="微软雅黑" panose="020B0503020204020204" charset="-122"/>
              </a:rPr>
              <a:t>    </a:t>
            </a:r>
            <a:endParaRPr b="1">
              <a:solidFill>
                <a:srgbClr val="2F5EB0"/>
              </a:solidFill>
              <a:latin typeface="微软雅黑" panose="020B0503020204020204" charset="-122"/>
              <a:ea typeface="微软雅黑" panose="020B0503020204020204" charset="-122"/>
            </a:endParaRPr>
          </a:p>
        </p:txBody>
      </p:sp>
      <p:pic>
        <p:nvPicPr>
          <p:cNvPr id="3" name="图片 2">
            <a:extLst>
              <a:ext uri="{FF2B5EF4-FFF2-40B4-BE49-F238E27FC236}">
                <a16:creationId xmlns:a16="http://schemas.microsoft.com/office/drawing/2014/main" id="{1D2D45A4-152B-0F16-6F2E-770A37E27635}"/>
              </a:ext>
            </a:extLst>
          </p:cNvPr>
          <p:cNvPicPr>
            <a:picLocks noChangeAspect="1"/>
          </p:cNvPicPr>
          <p:nvPr>
            <p:custDataLst>
              <p:tags r:id="rId3"/>
            </p:custDataLst>
          </p:nvPr>
        </p:nvPicPr>
        <p:blipFill>
          <a:blip r:embed="rId24"/>
          <a:stretch>
            <a:fillRect/>
          </a:stretch>
        </p:blipFill>
        <p:spPr>
          <a:xfrm>
            <a:off x="5165090" y="4552028"/>
            <a:ext cx="1330960" cy="904875"/>
          </a:xfrm>
          <a:prstGeom prst="rect">
            <a:avLst/>
          </a:prstGeom>
        </p:spPr>
      </p:pic>
      <p:pic>
        <p:nvPicPr>
          <p:cNvPr id="5" name="图片 4">
            <a:extLst>
              <a:ext uri="{FF2B5EF4-FFF2-40B4-BE49-F238E27FC236}">
                <a16:creationId xmlns:a16="http://schemas.microsoft.com/office/drawing/2014/main" id="{243611DB-1085-0556-3DDE-50016C882E28}"/>
              </a:ext>
            </a:extLst>
          </p:cNvPr>
          <p:cNvPicPr>
            <a:picLocks noChangeAspect="1"/>
          </p:cNvPicPr>
          <p:nvPr>
            <p:custDataLst>
              <p:tags r:id="rId4"/>
            </p:custDataLst>
          </p:nvPr>
        </p:nvPicPr>
        <p:blipFill>
          <a:blip r:embed="rId25">
            <a:clrChange>
              <a:clrFrom>
                <a:srgbClr val="FFFFFF">
                  <a:alpha val="100000"/>
                </a:srgbClr>
              </a:clrFrom>
              <a:clrTo>
                <a:srgbClr val="FFFFFF">
                  <a:alpha val="100000"/>
                  <a:alpha val="0"/>
                </a:srgbClr>
              </a:clrTo>
            </a:clrChange>
          </a:blip>
          <a:stretch>
            <a:fillRect/>
          </a:stretch>
        </p:blipFill>
        <p:spPr>
          <a:xfrm>
            <a:off x="1125220" y="4552028"/>
            <a:ext cx="1392555" cy="929005"/>
          </a:xfrm>
          <a:prstGeom prst="rect">
            <a:avLst/>
          </a:prstGeom>
        </p:spPr>
      </p:pic>
      <p:sp>
        <p:nvSpPr>
          <p:cNvPr id="21" name="文本框 20">
            <a:extLst>
              <a:ext uri="{FF2B5EF4-FFF2-40B4-BE49-F238E27FC236}">
                <a16:creationId xmlns:a16="http://schemas.microsoft.com/office/drawing/2014/main" id="{EC1C693A-B5B0-B0C7-D659-E45E8E16D0F0}"/>
              </a:ext>
            </a:extLst>
          </p:cNvPr>
          <p:cNvSpPr txBox="1"/>
          <p:nvPr>
            <p:custDataLst>
              <p:tags r:id="rId5"/>
            </p:custDataLst>
          </p:nvPr>
        </p:nvSpPr>
        <p:spPr>
          <a:xfrm>
            <a:off x="958850" y="3147586"/>
            <a:ext cx="1896110" cy="398780"/>
          </a:xfrm>
          <a:prstGeom prst="rect">
            <a:avLst/>
          </a:prstGeom>
          <a:noFill/>
        </p:spPr>
        <p:txBody>
          <a:bodyPr wrap="square" rtlCol="0">
            <a:spAutoFit/>
          </a:bodyPr>
          <a:lstStyle/>
          <a:p>
            <a:pPr algn="l"/>
            <a:r>
              <a:rPr lang="zh-CN" altLang="en-US" sz="2000" b="1" dirty="0">
                <a:solidFill>
                  <a:schemeClr val="accent1"/>
                </a:solidFill>
                <a:latin typeface="微软雅黑" panose="020B0503020204020204" charset="-122"/>
                <a:ea typeface="微软雅黑" panose="020B0503020204020204" charset="-122"/>
              </a:rPr>
              <a:t>普通二极管</a:t>
            </a:r>
          </a:p>
        </p:txBody>
      </p:sp>
      <p:grpSp>
        <p:nvGrpSpPr>
          <p:cNvPr id="32" name="组合 31">
            <a:extLst>
              <a:ext uri="{FF2B5EF4-FFF2-40B4-BE49-F238E27FC236}">
                <a16:creationId xmlns:a16="http://schemas.microsoft.com/office/drawing/2014/main" id="{7CDCAE8F-2995-48E8-6090-3ED99096DEB3}"/>
              </a:ext>
            </a:extLst>
          </p:cNvPr>
          <p:cNvGrpSpPr/>
          <p:nvPr/>
        </p:nvGrpSpPr>
        <p:grpSpPr>
          <a:xfrm>
            <a:off x="7087870" y="3058160"/>
            <a:ext cx="4220845" cy="3206113"/>
            <a:chOff x="11162" y="3311"/>
            <a:chExt cx="7144" cy="4722"/>
          </a:xfrm>
        </p:grpSpPr>
        <p:sp>
          <p:nvSpPr>
            <p:cNvPr id="11" name="文本框 10">
              <a:extLst>
                <a:ext uri="{FF2B5EF4-FFF2-40B4-BE49-F238E27FC236}">
                  <a16:creationId xmlns:a16="http://schemas.microsoft.com/office/drawing/2014/main" id="{854F6A6E-0D47-132F-3ECE-ACDD82EBFC48}"/>
                </a:ext>
              </a:extLst>
            </p:cNvPr>
            <p:cNvSpPr txBox="1"/>
            <p:nvPr>
              <p:custDataLst>
                <p:tags r:id="rId17"/>
              </p:custDataLst>
            </p:nvPr>
          </p:nvSpPr>
          <p:spPr>
            <a:xfrm>
              <a:off x="11162" y="3311"/>
              <a:ext cx="7144" cy="4722"/>
            </a:xfrm>
            <a:prstGeom prst="roundRect">
              <a:avLst>
                <a:gd name="adj" fmla="val 11651"/>
              </a:avLst>
            </a:prstGeom>
            <a:noFill/>
            <a:ln w="28575" cmpd="sng">
              <a:solidFill>
                <a:srgbClr val="264787"/>
              </a:solidFill>
              <a:prstDash val="solid"/>
            </a:ln>
          </p:spPr>
          <p:txBody>
            <a:bodyPr wrap="square" tIns="179705">
              <a:noAutofit/>
            </a:bodyPr>
            <a:lstStyle/>
            <a:p>
              <a:pPr indent="0"/>
              <a:r>
                <a:rPr lang="en-US" altLang="zh-CN" b="0">
                  <a:latin typeface="微软雅黑" panose="020B0503020204020204" charset="-122"/>
                  <a:ea typeface="微软雅黑" panose="020B0503020204020204" charset="-122"/>
                </a:rPr>
                <a:t>    </a:t>
              </a:r>
              <a:endParaRPr b="1">
                <a:solidFill>
                  <a:srgbClr val="2F5EB0"/>
                </a:solidFill>
                <a:latin typeface="微软雅黑" panose="020B0503020204020204" charset="-122"/>
                <a:ea typeface="微软雅黑" panose="020B0503020204020204" charset="-122"/>
              </a:endParaRPr>
            </a:p>
          </p:txBody>
        </p:sp>
        <p:sp>
          <p:nvSpPr>
            <p:cNvPr id="17" name="文本框 16">
              <a:extLst>
                <a:ext uri="{FF2B5EF4-FFF2-40B4-BE49-F238E27FC236}">
                  <a16:creationId xmlns:a16="http://schemas.microsoft.com/office/drawing/2014/main" id="{F2B1DA87-016D-AE6B-B424-73F99DDB1D1C}"/>
                </a:ext>
              </a:extLst>
            </p:cNvPr>
            <p:cNvSpPr txBox="1"/>
            <p:nvPr>
              <p:custDataLst>
                <p:tags r:id="rId18"/>
              </p:custDataLst>
            </p:nvPr>
          </p:nvSpPr>
          <p:spPr>
            <a:xfrm>
              <a:off x="11776" y="3467"/>
              <a:ext cx="4360" cy="712"/>
            </a:xfrm>
            <a:prstGeom prst="rect">
              <a:avLst/>
            </a:prstGeom>
            <a:noFill/>
          </p:spPr>
          <p:txBody>
            <a:bodyPr wrap="square" rtlCol="0">
              <a:spAutoFit/>
            </a:bodyPr>
            <a:lstStyle/>
            <a:p>
              <a:pPr algn="l"/>
              <a:r>
                <a:rPr lang="zh-CN" altLang="en-US" sz="2000" b="1" dirty="0">
                  <a:solidFill>
                    <a:srgbClr val="2F5EB0"/>
                  </a:solidFill>
                  <a:latin typeface="微软雅黑" panose="020B0503020204020204" charset="-122"/>
                  <a:ea typeface="微软雅黑" panose="020B0503020204020204" charset="-122"/>
                </a:rPr>
                <a:t>发光二极管</a:t>
              </a:r>
            </a:p>
          </p:txBody>
        </p:sp>
      </p:grpSp>
      <p:sp>
        <p:nvSpPr>
          <p:cNvPr id="28" name="文本框 27">
            <a:extLst>
              <a:ext uri="{FF2B5EF4-FFF2-40B4-BE49-F238E27FC236}">
                <a16:creationId xmlns:a16="http://schemas.microsoft.com/office/drawing/2014/main" id="{E596129A-7982-24F0-EE54-EE07D4448AA0}"/>
              </a:ext>
            </a:extLst>
          </p:cNvPr>
          <p:cNvSpPr txBox="1"/>
          <p:nvPr>
            <p:custDataLst>
              <p:tags r:id="rId6"/>
            </p:custDataLst>
          </p:nvPr>
        </p:nvSpPr>
        <p:spPr>
          <a:xfrm>
            <a:off x="2689150" y="3161569"/>
            <a:ext cx="3745230" cy="1445717"/>
          </a:xfrm>
          <a:prstGeom prst="rect">
            <a:avLst/>
          </a:prstGeom>
          <a:noFill/>
        </p:spPr>
        <p:txBody>
          <a:bodyPr wrap="square" rtlCol="0" anchor="t">
            <a:spAutoFit/>
          </a:bodyPr>
          <a:lstStyle/>
          <a:p>
            <a:pPr lvl="0" algn="l">
              <a:lnSpc>
                <a:spcPct val="125000"/>
              </a:lnSpc>
              <a:spcBef>
                <a:spcPts val="600"/>
              </a:spcBef>
              <a:buClrTx/>
              <a:buSzTx/>
              <a:buFontTx/>
            </a:pPr>
            <a:r>
              <a:rPr lang="zh-CN" altLang="en-US" dirty="0">
                <a:solidFill>
                  <a:schemeClr val="tx1">
                    <a:lumMod val="65000"/>
                    <a:lumOff val="35000"/>
                  </a:schemeClr>
                </a:solidFill>
                <a:latin typeface="微软雅黑" panose="020B0503020204020204" charset="-122"/>
                <a:ea typeface="微软雅黑" panose="020B0503020204020204" charset="-122"/>
                <a:sym typeface="+mn-ea"/>
              </a:rPr>
              <a:t>在管身的一端印有</a:t>
            </a:r>
            <a:r>
              <a:rPr lang="zh-CN" altLang="en-US" dirty="0">
                <a:solidFill>
                  <a:srgbClr val="C00000"/>
                </a:solidFill>
                <a:latin typeface="微软雅黑" panose="020B0503020204020204" charset="-122"/>
                <a:ea typeface="微软雅黑" panose="020B0503020204020204" charset="-122"/>
                <a:sym typeface="+mn-ea"/>
              </a:rPr>
              <a:t>黑色圆环</a:t>
            </a:r>
            <a:r>
              <a:rPr lang="zh-CN" altLang="en-US" dirty="0">
                <a:solidFill>
                  <a:schemeClr val="tx1">
                    <a:lumMod val="65000"/>
                    <a:lumOff val="35000"/>
                  </a:schemeClr>
                </a:solidFill>
                <a:latin typeface="微软雅黑" panose="020B0503020204020204" charset="-122"/>
                <a:ea typeface="微软雅黑" panose="020B0503020204020204" charset="-122"/>
                <a:sym typeface="+mn-ea"/>
              </a:rPr>
              <a:t>，表明该端引脚是</a:t>
            </a:r>
            <a:r>
              <a:rPr lang="zh-CN" altLang="en-US" dirty="0">
                <a:solidFill>
                  <a:srgbClr val="C00000"/>
                </a:solidFill>
                <a:latin typeface="微软雅黑" panose="020B0503020204020204" charset="-122"/>
                <a:ea typeface="微软雅黑" panose="020B0503020204020204" charset="-122"/>
                <a:sym typeface="+mn-ea"/>
              </a:rPr>
              <a:t>负极</a:t>
            </a:r>
            <a:r>
              <a:rPr lang="zh-CN" altLang="en-US" dirty="0">
                <a:solidFill>
                  <a:schemeClr val="tx1">
                    <a:lumMod val="65000"/>
                    <a:lumOff val="35000"/>
                  </a:schemeClr>
                </a:solidFill>
                <a:latin typeface="微软雅黑" panose="020B0503020204020204" charset="-122"/>
                <a:ea typeface="微软雅黑" panose="020B0503020204020204" charset="-122"/>
                <a:sym typeface="+mn-ea"/>
              </a:rPr>
              <a:t>，另一端是正极。</a:t>
            </a:r>
            <a:br>
              <a:rPr lang="en-US" altLang="zh-CN" dirty="0">
                <a:solidFill>
                  <a:schemeClr val="tx1">
                    <a:lumMod val="65000"/>
                    <a:lumOff val="35000"/>
                  </a:schemeClr>
                </a:solidFill>
                <a:latin typeface="微软雅黑" panose="020B0503020204020204" charset="-122"/>
                <a:ea typeface="微软雅黑" panose="020B0503020204020204" charset="-122"/>
                <a:sym typeface="+mn-ea"/>
              </a:rPr>
            </a:br>
            <a:r>
              <a:rPr lang="zh-CN" altLang="en-US" dirty="0">
                <a:solidFill>
                  <a:schemeClr val="tx1">
                    <a:lumMod val="65000"/>
                    <a:lumOff val="35000"/>
                  </a:schemeClr>
                </a:solidFill>
                <a:latin typeface="微软雅黑" panose="020B0503020204020204" charset="-122"/>
                <a:ea typeface="微软雅黑" panose="020B0503020204020204" charset="-122"/>
                <a:sym typeface="+mn-ea"/>
              </a:rPr>
              <a:t>最大工作电流为</a:t>
            </a:r>
            <a:r>
              <a:rPr lang="en-US" altLang="zh-CN" dirty="0">
                <a:solidFill>
                  <a:schemeClr val="tx1">
                    <a:lumMod val="65000"/>
                    <a:lumOff val="35000"/>
                  </a:schemeClr>
                </a:solidFill>
                <a:latin typeface="微软雅黑" panose="020B0503020204020204" charset="-122"/>
                <a:ea typeface="微软雅黑" panose="020B0503020204020204" charset="-122"/>
                <a:sym typeface="+mn-ea"/>
              </a:rPr>
              <a:t>75mA</a:t>
            </a:r>
            <a:r>
              <a:rPr lang="zh-CN" altLang="en-US" dirty="0">
                <a:solidFill>
                  <a:schemeClr val="tx1">
                    <a:lumMod val="65000"/>
                    <a:lumOff val="35000"/>
                  </a:schemeClr>
                </a:solidFill>
                <a:latin typeface="微软雅黑" panose="020B0503020204020204" charset="-122"/>
                <a:ea typeface="微软雅黑" panose="020B0503020204020204" charset="-122"/>
                <a:sym typeface="+mn-ea"/>
              </a:rPr>
              <a:t>。</a:t>
            </a:r>
            <a:br>
              <a:rPr lang="en-US" altLang="zh-CN" dirty="0">
                <a:solidFill>
                  <a:schemeClr val="tx1">
                    <a:lumMod val="65000"/>
                    <a:lumOff val="35000"/>
                  </a:schemeClr>
                </a:solidFill>
                <a:latin typeface="微软雅黑" panose="020B0503020204020204" charset="-122"/>
                <a:ea typeface="微软雅黑" panose="020B0503020204020204" charset="-122"/>
                <a:sym typeface="+mn-ea"/>
              </a:rPr>
            </a:br>
            <a:r>
              <a:rPr lang="zh-CN" altLang="en-US" dirty="0">
                <a:solidFill>
                  <a:schemeClr val="tx1">
                    <a:lumMod val="65000"/>
                    <a:lumOff val="35000"/>
                  </a:schemeClr>
                </a:solidFill>
                <a:latin typeface="微软雅黑" panose="020B0503020204020204" charset="-122"/>
                <a:ea typeface="微软雅黑" panose="020B0503020204020204" charset="-122"/>
                <a:sym typeface="+mn-ea"/>
              </a:rPr>
              <a:t>正向压降</a:t>
            </a:r>
            <a:r>
              <a:rPr lang="en-US" altLang="zh-CN" dirty="0">
                <a:solidFill>
                  <a:schemeClr val="tx1">
                    <a:lumMod val="65000"/>
                    <a:lumOff val="35000"/>
                  </a:schemeClr>
                </a:solidFill>
                <a:latin typeface="微软雅黑" panose="020B0503020204020204" charset="-122"/>
                <a:ea typeface="微软雅黑" panose="020B0503020204020204" charset="-122"/>
                <a:sym typeface="+mn-ea"/>
              </a:rPr>
              <a:t>0.7V</a:t>
            </a:r>
            <a:r>
              <a:rPr lang="zh-CN" altLang="en-US" dirty="0">
                <a:solidFill>
                  <a:schemeClr val="tx1">
                    <a:lumMod val="65000"/>
                    <a:lumOff val="35000"/>
                  </a:schemeClr>
                </a:solidFill>
                <a:latin typeface="微软雅黑" panose="020B0503020204020204" charset="-122"/>
                <a:ea typeface="微软雅黑" panose="020B0503020204020204" charset="-122"/>
                <a:sym typeface="+mn-ea"/>
              </a:rPr>
              <a:t>，反向压降</a:t>
            </a:r>
            <a:r>
              <a:rPr lang="en-US" altLang="zh-CN" dirty="0">
                <a:solidFill>
                  <a:schemeClr val="tx1">
                    <a:lumMod val="65000"/>
                    <a:lumOff val="35000"/>
                  </a:schemeClr>
                </a:solidFill>
                <a:latin typeface="微软雅黑" panose="020B0503020204020204" charset="-122"/>
                <a:ea typeface="微软雅黑" panose="020B0503020204020204" charset="-122"/>
                <a:sym typeface="+mn-ea"/>
              </a:rPr>
              <a:t>100V</a:t>
            </a:r>
            <a:r>
              <a:rPr lang="zh-CN" altLang="en-US" dirty="0">
                <a:solidFill>
                  <a:schemeClr val="tx1">
                    <a:lumMod val="65000"/>
                    <a:lumOff val="35000"/>
                  </a:schemeClr>
                </a:solidFill>
                <a:latin typeface="微软雅黑" panose="020B0503020204020204" charset="-122"/>
                <a:ea typeface="微软雅黑" panose="020B0503020204020204" charset="-122"/>
                <a:sym typeface="+mn-ea"/>
              </a:rPr>
              <a:t>。</a:t>
            </a:r>
          </a:p>
        </p:txBody>
      </p:sp>
      <p:sp>
        <p:nvSpPr>
          <p:cNvPr id="33" name="文本框 32">
            <a:extLst>
              <a:ext uri="{FF2B5EF4-FFF2-40B4-BE49-F238E27FC236}">
                <a16:creationId xmlns:a16="http://schemas.microsoft.com/office/drawing/2014/main" id="{3D260A69-0C2E-38F2-609F-6DFB6A911FA8}"/>
              </a:ext>
            </a:extLst>
          </p:cNvPr>
          <p:cNvSpPr txBox="1"/>
          <p:nvPr/>
        </p:nvSpPr>
        <p:spPr>
          <a:xfrm>
            <a:off x="7227283" y="3507806"/>
            <a:ext cx="3651885" cy="1099468"/>
          </a:xfrm>
          <a:prstGeom prst="rect">
            <a:avLst/>
          </a:prstGeom>
          <a:noFill/>
        </p:spPr>
        <p:txBody>
          <a:bodyPr wrap="square" rtlCol="0" anchor="t">
            <a:spAutoFit/>
          </a:bodyPr>
          <a:lstStyle/>
          <a:p>
            <a:pPr lvl="0" algn="l">
              <a:lnSpc>
                <a:spcPct val="125000"/>
              </a:lnSpc>
              <a:spcBef>
                <a:spcPts val="600"/>
              </a:spcBef>
              <a:buClrTx/>
              <a:buSzTx/>
              <a:buFontTx/>
            </a:pPr>
            <a:r>
              <a:rPr lang="zh-CN" altLang="en-US" dirty="0">
                <a:solidFill>
                  <a:srgbClr val="C00000"/>
                </a:solidFill>
                <a:latin typeface="微软雅黑" panose="020B0503020204020204" charset="-122"/>
                <a:ea typeface="微软雅黑" panose="020B0503020204020204" charset="-122"/>
                <a:sym typeface="+mn-ea"/>
              </a:rPr>
              <a:t>长引脚</a:t>
            </a:r>
            <a:r>
              <a:rPr lang="zh-CN" altLang="en-US" dirty="0">
                <a:solidFill>
                  <a:schemeClr val="tx1">
                    <a:lumMod val="65000"/>
                    <a:lumOff val="35000"/>
                  </a:schemeClr>
                </a:solidFill>
                <a:latin typeface="微软雅黑" panose="020B0503020204020204" charset="-122"/>
                <a:ea typeface="微软雅黑" panose="020B0503020204020204" charset="-122"/>
                <a:sym typeface="+mn-ea"/>
              </a:rPr>
              <a:t>的是</a:t>
            </a:r>
            <a:r>
              <a:rPr lang="zh-CN" altLang="en-US" dirty="0">
                <a:solidFill>
                  <a:srgbClr val="C00000"/>
                </a:solidFill>
                <a:latin typeface="微软雅黑" panose="020B0503020204020204" charset="-122"/>
                <a:ea typeface="微软雅黑" panose="020B0503020204020204" charset="-122"/>
                <a:sym typeface="+mn-ea"/>
              </a:rPr>
              <a:t>正极</a:t>
            </a:r>
            <a:r>
              <a:rPr lang="zh-CN" altLang="en-US" dirty="0">
                <a:solidFill>
                  <a:schemeClr val="tx1">
                    <a:lumMod val="65000"/>
                    <a:lumOff val="35000"/>
                  </a:schemeClr>
                </a:solidFill>
                <a:latin typeface="微软雅黑" panose="020B0503020204020204" charset="-122"/>
                <a:ea typeface="微软雅黑" panose="020B0503020204020204" charset="-122"/>
                <a:sym typeface="+mn-ea"/>
              </a:rPr>
              <a:t>，</a:t>
            </a:r>
            <a:r>
              <a:rPr lang="zh-CN" altLang="en-US" dirty="0">
                <a:solidFill>
                  <a:srgbClr val="C00000"/>
                </a:solidFill>
                <a:latin typeface="微软雅黑" panose="020B0503020204020204" charset="-122"/>
                <a:ea typeface="微软雅黑" panose="020B0503020204020204" charset="-122"/>
                <a:sym typeface="+mn-ea"/>
              </a:rPr>
              <a:t>短引脚</a:t>
            </a:r>
            <a:r>
              <a:rPr lang="zh-CN" altLang="en-US" dirty="0">
                <a:solidFill>
                  <a:schemeClr val="tx1">
                    <a:lumMod val="65000"/>
                    <a:lumOff val="35000"/>
                  </a:schemeClr>
                </a:solidFill>
                <a:latin typeface="微软雅黑" panose="020B0503020204020204" charset="-122"/>
                <a:ea typeface="微软雅黑" panose="020B0503020204020204" charset="-122"/>
                <a:sym typeface="+mn-ea"/>
              </a:rPr>
              <a:t>的是</a:t>
            </a:r>
            <a:r>
              <a:rPr lang="zh-CN" altLang="en-US" dirty="0">
                <a:solidFill>
                  <a:srgbClr val="C00000"/>
                </a:solidFill>
                <a:latin typeface="微软雅黑" panose="020B0503020204020204" charset="-122"/>
                <a:ea typeface="微软雅黑" panose="020B0503020204020204" charset="-122"/>
                <a:sym typeface="+mn-ea"/>
              </a:rPr>
              <a:t>负极</a:t>
            </a:r>
            <a:r>
              <a:rPr lang="zh-CN" altLang="en-US" dirty="0">
                <a:solidFill>
                  <a:schemeClr val="tx1">
                    <a:lumMod val="65000"/>
                    <a:lumOff val="35000"/>
                  </a:schemeClr>
                </a:solidFill>
                <a:latin typeface="微软雅黑" panose="020B0503020204020204" charset="-122"/>
                <a:ea typeface="微软雅黑" panose="020B0503020204020204" charset="-122"/>
                <a:sym typeface="+mn-ea"/>
              </a:rPr>
              <a:t>。</a:t>
            </a:r>
            <a:br>
              <a:rPr lang="en-US" altLang="zh-CN" dirty="0">
                <a:solidFill>
                  <a:schemeClr val="tx1">
                    <a:lumMod val="65000"/>
                    <a:lumOff val="35000"/>
                  </a:schemeClr>
                </a:solidFill>
                <a:latin typeface="微软雅黑" panose="020B0503020204020204" charset="-122"/>
                <a:ea typeface="微软雅黑" panose="020B0503020204020204" charset="-122"/>
                <a:sym typeface="+mn-ea"/>
              </a:rPr>
            </a:br>
            <a:r>
              <a:rPr lang="zh-CN" altLang="en-US" dirty="0">
                <a:solidFill>
                  <a:schemeClr val="tx1">
                    <a:lumMod val="65000"/>
                    <a:lumOff val="35000"/>
                  </a:schemeClr>
                </a:solidFill>
                <a:latin typeface="微软雅黑" panose="020B0503020204020204" charset="-122"/>
                <a:ea typeface="微软雅黑" panose="020B0503020204020204" charset="-122"/>
                <a:sym typeface="+mn-ea"/>
              </a:rPr>
              <a:t>建议工作电流为</a:t>
            </a:r>
            <a:r>
              <a:rPr lang="en-US" altLang="zh-CN" dirty="0">
                <a:solidFill>
                  <a:schemeClr val="tx1">
                    <a:lumMod val="65000"/>
                    <a:lumOff val="35000"/>
                  </a:schemeClr>
                </a:solidFill>
                <a:latin typeface="微软雅黑" panose="020B0503020204020204" charset="-122"/>
                <a:ea typeface="微软雅黑" panose="020B0503020204020204" charset="-122"/>
                <a:sym typeface="+mn-ea"/>
              </a:rPr>
              <a:t>5~10mA</a:t>
            </a:r>
            <a:r>
              <a:rPr lang="zh-CN" altLang="en-US" dirty="0">
                <a:solidFill>
                  <a:schemeClr val="tx1">
                    <a:lumMod val="65000"/>
                    <a:lumOff val="35000"/>
                  </a:schemeClr>
                </a:solidFill>
                <a:latin typeface="微软雅黑" panose="020B0503020204020204" charset="-122"/>
                <a:ea typeface="微软雅黑" panose="020B0503020204020204" charset="-122"/>
                <a:sym typeface="+mn-ea"/>
              </a:rPr>
              <a:t>。</a:t>
            </a:r>
            <a:br>
              <a:rPr lang="en-US" altLang="zh-CN" dirty="0">
                <a:solidFill>
                  <a:schemeClr val="tx1">
                    <a:lumMod val="65000"/>
                    <a:lumOff val="35000"/>
                  </a:schemeClr>
                </a:solidFill>
                <a:latin typeface="微软雅黑" panose="020B0503020204020204" charset="-122"/>
                <a:ea typeface="微软雅黑" panose="020B0503020204020204" charset="-122"/>
                <a:sym typeface="+mn-ea"/>
              </a:rPr>
            </a:br>
            <a:r>
              <a:rPr lang="zh-CN" altLang="en-US" dirty="0">
                <a:solidFill>
                  <a:schemeClr val="tx1">
                    <a:lumMod val="65000"/>
                    <a:lumOff val="35000"/>
                  </a:schemeClr>
                </a:solidFill>
                <a:latin typeface="微软雅黑" panose="020B0503020204020204" charset="-122"/>
                <a:ea typeface="微软雅黑" panose="020B0503020204020204" charset="-122"/>
                <a:sym typeface="+mn-ea"/>
              </a:rPr>
              <a:t>反向压降较小，不可反接。</a:t>
            </a:r>
          </a:p>
        </p:txBody>
      </p:sp>
      <p:sp>
        <p:nvSpPr>
          <p:cNvPr id="12" name="文本框 11">
            <a:extLst>
              <a:ext uri="{FF2B5EF4-FFF2-40B4-BE49-F238E27FC236}">
                <a16:creationId xmlns:a16="http://schemas.microsoft.com/office/drawing/2014/main" id="{576EA189-60F5-EC09-916F-8BA7206C48AB}"/>
              </a:ext>
            </a:extLst>
          </p:cNvPr>
          <p:cNvSpPr txBox="1"/>
          <p:nvPr>
            <p:custDataLst>
              <p:tags r:id="rId7"/>
            </p:custDataLst>
          </p:nvPr>
        </p:nvSpPr>
        <p:spPr>
          <a:xfrm>
            <a:off x="5398770" y="5603588"/>
            <a:ext cx="862965" cy="337185"/>
          </a:xfrm>
          <a:prstGeom prst="rect">
            <a:avLst/>
          </a:prstGeom>
          <a:noFill/>
        </p:spPr>
        <p:txBody>
          <a:bodyPr wrap="square" rtlCol="0">
            <a:spAutoFit/>
          </a:bodyPr>
          <a:lstStyle/>
          <a:p>
            <a:r>
              <a:rPr lang="zh-CN" altLang="en-US" sz="1600" b="1" dirty="0">
                <a:solidFill>
                  <a:schemeClr val="tx1">
                    <a:lumMod val="65000"/>
                    <a:lumOff val="35000"/>
                  </a:schemeClr>
                </a:solidFill>
                <a:latin typeface="微软雅黑" panose="020B0503020204020204" charset="-122"/>
                <a:ea typeface="微软雅黑" panose="020B0503020204020204" charset="-122"/>
              </a:rPr>
              <a:t>实物图</a:t>
            </a:r>
          </a:p>
        </p:txBody>
      </p:sp>
      <p:sp>
        <p:nvSpPr>
          <p:cNvPr id="16" name="文本框 15">
            <a:extLst>
              <a:ext uri="{FF2B5EF4-FFF2-40B4-BE49-F238E27FC236}">
                <a16:creationId xmlns:a16="http://schemas.microsoft.com/office/drawing/2014/main" id="{BED68C8A-0F62-F49A-9C69-1F2823519589}"/>
              </a:ext>
            </a:extLst>
          </p:cNvPr>
          <p:cNvSpPr txBox="1"/>
          <p:nvPr>
            <p:custDataLst>
              <p:tags r:id="rId8"/>
            </p:custDataLst>
          </p:nvPr>
        </p:nvSpPr>
        <p:spPr>
          <a:xfrm>
            <a:off x="1298575" y="5595333"/>
            <a:ext cx="902335" cy="337185"/>
          </a:xfrm>
          <a:prstGeom prst="rect">
            <a:avLst/>
          </a:prstGeom>
          <a:noFill/>
        </p:spPr>
        <p:txBody>
          <a:bodyPr wrap="square" rtlCol="0">
            <a:spAutoFit/>
          </a:bodyPr>
          <a:lstStyle/>
          <a:p>
            <a:pPr algn="ctr"/>
            <a:r>
              <a:rPr lang="zh-CN" altLang="en-US" sz="1600" b="1" dirty="0">
                <a:solidFill>
                  <a:schemeClr val="tx1">
                    <a:lumMod val="65000"/>
                    <a:lumOff val="35000"/>
                  </a:schemeClr>
                </a:solidFill>
                <a:latin typeface="微软雅黑" panose="020B0503020204020204" charset="-122"/>
                <a:ea typeface="微软雅黑" panose="020B0503020204020204" charset="-122"/>
              </a:rPr>
              <a:t>原理图</a:t>
            </a:r>
          </a:p>
        </p:txBody>
      </p:sp>
      <p:sp>
        <p:nvSpPr>
          <p:cNvPr id="2" name="文本框 1">
            <a:extLst>
              <a:ext uri="{FF2B5EF4-FFF2-40B4-BE49-F238E27FC236}">
                <a16:creationId xmlns:a16="http://schemas.microsoft.com/office/drawing/2014/main" id="{77BE54D1-01E6-A1EC-C02C-ED2223FC54B3}"/>
              </a:ext>
            </a:extLst>
          </p:cNvPr>
          <p:cNvSpPr txBox="1"/>
          <p:nvPr>
            <p:custDataLst>
              <p:tags r:id="rId9"/>
            </p:custDataLst>
          </p:nvPr>
        </p:nvSpPr>
        <p:spPr>
          <a:xfrm>
            <a:off x="3296920" y="5622638"/>
            <a:ext cx="862965" cy="337185"/>
          </a:xfrm>
          <a:prstGeom prst="rect">
            <a:avLst/>
          </a:prstGeom>
          <a:noFill/>
        </p:spPr>
        <p:txBody>
          <a:bodyPr wrap="square" rtlCol="0">
            <a:spAutoFit/>
          </a:bodyPr>
          <a:lstStyle/>
          <a:p>
            <a:r>
              <a:rPr lang="zh-CN" altLang="en-US" sz="1600" b="1" dirty="0">
                <a:solidFill>
                  <a:schemeClr val="tx1">
                    <a:lumMod val="65000"/>
                    <a:lumOff val="35000"/>
                  </a:schemeClr>
                </a:solidFill>
                <a:latin typeface="微软雅黑" panose="020B0503020204020204" charset="-122"/>
                <a:ea typeface="微软雅黑" panose="020B0503020204020204" charset="-122"/>
              </a:rPr>
              <a:t>装配图</a:t>
            </a:r>
          </a:p>
        </p:txBody>
      </p:sp>
      <p:pic>
        <p:nvPicPr>
          <p:cNvPr id="10" name="图片 9">
            <a:extLst>
              <a:ext uri="{FF2B5EF4-FFF2-40B4-BE49-F238E27FC236}">
                <a16:creationId xmlns:a16="http://schemas.microsoft.com/office/drawing/2014/main" id="{01D6141E-C9FC-FF53-6CC7-69A9ECE2ABD3}"/>
              </a:ext>
            </a:extLst>
          </p:cNvPr>
          <p:cNvPicPr>
            <a:picLocks noChangeAspect="1"/>
          </p:cNvPicPr>
          <p:nvPr>
            <p:custDataLst>
              <p:tags r:id="rId10"/>
            </p:custDataLst>
          </p:nvPr>
        </p:nvPicPr>
        <p:blipFill>
          <a:blip r:embed="rId26"/>
          <a:stretch>
            <a:fillRect/>
          </a:stretch>
        </p:blipFill>
        <p:spPr>
          <a:xfrm>
            <a:off x="3145790" y="4689188"/>
            <a:ext cx="1014095" cy="881380"/>
          </a:xfrm>
          <a:prstGeom prst="rect">
            <a:avLst/>
          </a:prstGeom>
        </p:spPr>
      </p:pic>
      <p:pic>
        <p:nvPicPr>
          <p:cNvPr id="29" name="图片 28">
            <a:extLst>
              <a:ext uri="{FF2B5EF4-FFF2-40B4-BE49-F238E27FC236}">
                <a16:creationId xmlns:a16="http://schemas.microsoft.com/office/drawing/2014/main" id="{A1BF97BC-0602-F08B-E8B0-553286B84D9D}"/>
              </a:ext>
            </a:extLst>
          </p:cNvPr>
          <p:cNvPicPr>
            <a:picLocks noChangeAspect="1"/>
          </p:cNvPicPr>
          <p:nvPr>
            <p:custDataLst>
              <p:tags r:id="rId11"/>
            </p:custDataLst>
          </p:nvPr>
        </p:nvPicPr>
        <p:blipFill>
          <a:blip r:embed="rId27"/>
          <a:stretch>
            <a:fillRect/>
          </a:stretch>
        </p:blipFill>
        <p:spPr>
          <a:xfrm>
            <a:off x="7257415" y="4910946"/>
            <a:ext cx="798830" cy="662940"/>
          </a:xfrm>
          <a:prstGeom prst="rect">
            <a:avLst/>
          </a:prstGeom>
        </p:spPr>
      </p:pic>
      <p:sp>
        <p:nvSpPr>
          <p:cNvPr id="30" name="文本框 29">
            <a:extLst>
              <a:ext uri="{FF2B5EF4-FFF2-40B4-BE49-F238E27FC236}">
                <a16:creationId xmlns:a16="http://schemas.microsoft.com/office/drawing/2014/main" id="{BC28A329-2F12-061E-996F-A59BAA99B821}"/>
              </a:ext>
            </a:extLst>
          </p:cNvPr>
          <p:cNvSpPr txBox="1"/>
          <p:nvPr>
            <p:custDataLst>
              <p:tags r:id="rId12"/>
            </p:custDataLst>
          </p:nvPr>
        </p:nvSpPr>
        <p:spPr>
          <a:xfrm>
            <a:off x="10098405" y="5631671"/>
            <a:ext cx="862965" cy="337185"/>
          </a:xfrm>
          <a:prstGeom prst="rect">
            <a:avLst/>
          </a:prstGeom>
          <a:noFill/>
        </p:spPr>
        <p:txBody>
          <a:bodyPr wrap="square" rtlCol="0">
            <a:spAutoFit/>
          </a:bodyPr>
          <a:lstStyle/>
          <a:p>
            <a:r>
              <a:rPr lang="zh-CN" altLang="en-US" sz="1600" b="1" dirty="0">
                <a:solidFill>
                  <a:schemeClr val="tx1">
                    <a:lumMod val="65000"/>
                    <a:lumOff val="35000"/>
                  </a:schemeClr>
                </a:solidFill>
                <a:latin typeface="微软雅黑" panose="020B0503020204020204" charset="-122"/>
                <a:ea typeface="微软雅黑" panose="020B0503020204020204" charset="-122"/>
              </a:rPr>
              <a:t>实物图</a:t>
            </a:r>
          </a:p>
        </p:txBody>
      </p:sp>
      <p:sp>
        <p:nvSpPr>
          <p:cNvPr id="31" name="文本框 30">
            <a:extLst>
              <a:ext uri="{FF2B5EF4-FFF2-40B4-BE49-F238E27FC236}">
                <a16:creationId xmlns:a16="http://schemas.microsoft.com/office/drawing/2014/main" id="{2E05169F-7DEF-408A-AFC7-683B26CC51DF}"/>
              </a:ext>
            </a:extLst>
          </p:cNvPr>
          <p:cNvSpPr txBox="1"/>
          <p:nvPr>
            <p:custDataLst>
              <p:tags r:id="rId13"/>
            </p:custDataLst>
          </p:nvPr>
        </p:nvSpPr>
        <p:spPr>
          <a:xfrm>
            <a:off x="7157720" y="5623416"/>
            <a:ext cx="902335" cy="337185"/>
          </a:xfrm>
          <a:prstGeom prst="rect">
            <a:avLst/>
          </a:prstGeom>
          <a:noFill/>
        </p:spPr>
        <p:txBody>
          <a:bodyPr wrap="square" rtlCol="0">
            <a:spAutoFit/>
          </a:bodyPr>
          <a:lstStyle/>
          <a:p>
            <a:pPr algn="ctr"/>
            <a:r>
              <a:rPr lang="zh-CN" altLang="en-US" sz="1600" b="1" dirty="0">
                <a:solidFill>
                  <a:schemeClr val="tx1">
                    <a:lumMod val="65000"/>
                    <a:lumOff val="35000"/>
                  </a:schemeClr>
                </a:solidFill>
                <a:latin typeface="微软雅黑" panose="020B0503020204020204" charset="-122"/>
                <a:ea typeface="微软雅黑" panose="020B0503020204020204" charset="-122"/>
              </a:rPr>
              <a:t>原理图</a:t>
            </a:r>
          </a:p>
        </p:txBody>
      </p:sp>
      <p:sp>
        <p:nvSpPr>
          <p:cNvPr id="38" name="文本框 37">
            <a:extLst>
              <a:ext uri="{FF2B5EF4-FFF2-40B4-BE49-F238E27FC236}">
                <a16:creationId xmlns:a16="http://schemas.microsoft.com/office/drawing/2014/main" id="{1F421970-3F69-4146-3D83-4C024080AEF1}"/>
              </a:ext>
            </a:extLst>
          </p:cNvPr>
          <p:cNvSpPr txBox="1"/>
          <p:nvPr>
            <p:custDataLst>
              <p:tags r:id="rId14"/>
            </p:custDataLst>
          </p:nvPr>
        </p:nvSpPr>
        <p:spPr>
          <a:xfrm>
            <a:off x="8729547" y="5631671"/>
            <a:ext cx="862965" cy="337185"/>
          </a:xfrm>
          <a:prstGeom prst="rect">
            <a:avLst/>
          </a:prstGeom>
          <a:noFill/>
        </p:spPr>
        <p:txBody>
          <a:bodyPr wrap="square" rtlCol="0">
            <a:spAutoFit/>
          </a:bodyPr>
          <a:lstStyle/>
          <a:p>
            <a:r>
              <a:rPr lang="zh-CN" altLang="en-US" sz="1600" b="1" dirty="0">
                <a:solidFill>
                  <a:schemeClr val="tx1">
                    <a:lumMod val="65000"/>
                    <a:lumOff val="35000"/>
                  </a:schemeClr>
                </a:solidFill>
                <a:latin typeface="微软雅黑" panose="020B0503020204020204" charset="-122"/>
                <a:ea typeface="微软雅黑" panose="020B0503020204020204" charset="-122"/>
              </a:rPr>
              <a:t>装配图</a:t>
            </a:r>
          </a:p>
        </p:txBody>
      </p:sp>
      <p:pic>
        <p:nvPicPr>
          <p:cNvPr id="42" name="图片 41">
            <a:extLst>
              <a:ext uri="{FF2B5EF4-FFF2-40B4-BE49-F238E27FC236}">
                <a16:creationId xmlns:a16="http://schemas.microsoft.com/office/drawing/2014/main" id="{83F8F387-F6AA-05C2-B602-347509DD6F6B}"/>
              </a:ext>
            </a:extLst>
          </p:cNvPr>
          <p:cNvPicPr>
            <a:picLocks noChangeAspect="1"/>
          </p:cNvPicPr>
          <p:nvPr>
            <p:custDataLst>
              <p:tags r:id="rId15"/>
            </p:custDataLst>
          </p:nvPr>
        </p:nvPicPr>
        <p:blipFill>
          <a:blip r:embed="rId28"/>
          <a:srcRect l="8110" t="13673" r="9305"/>
          <a:stretch>
            <a:fillRect/>
          </a:stretch>
        </p:blipFill>
        <p:spPr>
          <a:xfrm>
            <a:off x="8579484" y="4912276"/>
            <a:ext cx="1109345" cy="669290"/>
          </a:xfrm>
          <a:prstGeom prst="rect">
            <a:avLst/>
          </a:prstGeom>
        </p:spPr>
      </p:pic>
      <p:sp>
        <p:nvSpPr>
          <p:cNvPr id="45" name="文本框 44">
            <a:extLst>
              <a:ext uri="{FF2B5EF4-FFF2-40B4-BE49-F238E27FC236}">
                <a16:creationId xmlns:a16="http://schemas.microsoft.com/office/drawing/2014/main" id="{0E4B9266-91E1-D420-52B2-B163FDFFAD17}"/>
              </a:ext>
            </a:extLst>
          </p:cNvPr>
          <p:cNvSpPr txBox="1"/>
          <p:nvPr>
            <p:custDataLst>
              <p:tags r:id="rId16"/>
            </p:custDataLst>
          </p:nvPr>
        </p:nvSpPr>
        <p:spPr>
          <a:xfrm>
            <a:off x="7359332" y="1193903"/>
            <a:ext cx="3677920" cy="830997"/>
          </a:xfrm>
          <a:prstGeom prst="rect">
            <a:avLst/>
          </a:prstGeom>
          <a:noFill/>
          <a:ln w="22225">
            <a:solidFill>
              <a:srgbClr val="C00000"/>
            </a:solidFill>
            <a:prstDash val="dash"/>
          </a:ln>
        </p:spPr>
        <p:txBody>
          <a:bodyPr wrap="square" rtlCol="0">
            <a:spAutoFit/>
          </a:bodyPr>
          <a:lstStyle>
            <a:defPPr>
              <a:defRPr lang="zh-CN"/>
            </a:defPPr>
            <a:lvl1pPr lvl="0" algn="ctr">
              <a:buClrTx/>
              <a:buSzTx/>
              <a:buFontTx/>
              <a:defRPr sz="2400" b="1">
                <a:solidFill>
                  <a:srgbClr val="C00000"/>
                </a:solidFill>
                <a:latin typeface="微软雅黑" panose="020B0503020204020204" charset="-122"/>
                <a:ea typeface="微软雅黑" panose="020B0503020204020204" charset="-122"/>
                <a:cs typeface="微软雅黑" panose="020B0503020204020204" charset="-122"/>
              </a:defRPr>
            </a:lvl1pPr>
          </a:lstStyle>
          <a:p>
            <a:r>
              <a:rPr lang="zh-CN" altLang="en-US" dirty="0"/>
              <a:t>请挑出一个红色发光二极管和一个绿色发光二极管</a:t>
            </a:r>
          </a:p>
        </p:txBody>
      </p:sp>
      <p:pic>
        <p:nvPicPr>
          <p:cNvPr id="18" name="图片 17">
            <a:extLst>
              <a:ext uri="{FF2B5EF4-FFF2-40B4-BE49-F238E27FC236}">
                <a16:creationId xmlns:a16="http://schemas.microsoft.com/office/drawing/2014/main" id="{B0AFF92D-BBD2-F1E9-7F09-B194C86EEDE1}"/>
              </a:ext>
            </a:extLst>
          </p:cNvPr>
          <p:cNvPicPr>
            <a:picLocks noChangeAspect="1"/>
          </p:cNvPicPr>
          <p:nvPr/>
        </p:nvPicPr>
        <p:blipFill>
          <a:blip r:embed="rId29">
            <a:extLst>
              <a:ext uri="{BEBA8EAE-BF5A-486C-A8C5-ECC9F3942E4B}">
                <a14:imgProps xmlns:a14="http://schemas.microsoft.com/office/drawing/2010/main">
                  <a14:imgLayer r:embed="rId30">
                    <a14:imgEffect>
                      <a14:sharpenSoften amount="100000"/>
                    </a14:imgEffect>
                  </a14:imgLayer>
                </a14:imgProps>
              </a:ext>
            </a:extLst>
          </a:blip>
          <a:stretch>
            <a:fillRect/>
          </a:stretch>
        </p:blipFill>
        <p:spPr>
          <a:xfrm>
            <a:off x="10026628" y="4352915"/>
            <a:ext cx="967824" cy="1224146"/>
          </a:xfrm>
          <a:prstGeom prst="rect">
            <a:avLst/>
          </a:prstGeom>
        </p:spPr>
      </p:pic>
    </p:spTree>
    <p:custDataLst>
      <p:tags r:id="rId1"/>
    </p:custDataLst>
    <p:extLst>
      <p:ext uri="{BB962C8B-B14F-4D97-AF65-F5344CB8AC3E}">
        <p14:creationId xmlns:p14="http://schemas.microsoft.com/office/powerpoint/2010/main" val="1838571109"/>
      </p:ext>
    </p:ext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23A3E8-F8C8-2CF4-1C3F-F5D9F70BB442}"/>
            </a:ext>
          </a:extLst>
        </p:cNvPr>
        <p:cNvGrpSpPr/>
        <p:nvPr/>
      </p:nvGrpSpPr>
      <p:grpSpPr>
        <a:xfrm>
          <a:off x="0" y="0"/>
          <a:ext cx="0" cy="0"/>
          <a:chOff x="0" y="0"/>
          <a:chExt cx="0" cy="0"/>
        </a:xfrm>
      </p:grpSpPr>
      <p:grpSp>
        <p:nvGrpSpPr>
          <p:cNvPr id="24" name="组合 23">
            <a:extLst>
              <a:ext uri="{FF2B5EF4-FFF2-40B4-BE49-F238E27FC236}">
                <a16:creationId xmlns:a16="http://schemas.microsoft.com/office/drawing/2014/main" id="{34BA7727-39BC-F8BC-2747-97437C2FF45D}"/>
              </a:ext>
            </a:extLst>
          </p:cNvPr>
          <p:cNvGrpSpPr/>
          <p:nvPr/>
        </p:nvGrpSpPr>
        <p:grpSpPr>
          <a:xfrm>
            <a:off x="1245235" y="323215"/>
            <a:ext cx="6748145" cy="604520"/>
            <a:chOff x="716110" y="296170"/>
            <a:chExt cx="6748251" cy="604319"/>
          </a:xfrm>
        </p:grpSpPr>
        <p:sp>
          <p:nvSpPr>
            <p:cNvPr id="25" name="文本框 24">
              <a:extLst>
                <a:ext uri="{FF2B5EF4-FFF2-40B4-BE49-F238E27FC236}">
                  <a16:creationId xmlns:a16="http://schemas.microsoft.com/office/drawing/2014/main" id="{0585A84D-FDA5-A7E3-7D91-1A4AB40F318E}"/>
                </a:ext>
              </a:extLst>
            </p:cNvPr>
            <p:cNvSpPr txBox="1"/>
            <p:nvPr/>
          </p:nvSpPr>
          <p:spPr>
            <a:xfrm>
              <a:off x="716110" y="296170"/>
              <a:ext cx="6748251" cy="498944"/>
            </a:xfrm>
            <a:prstGeom prst="rect">
              <a:avLst/>
            </a:prstGeom>
            <a:noFill/>
          </p:spPr>
          <p:txBody>
            <a:bodyPr wrap="square" lIns="68580" tIns="34290" rIns="68580" bIns="34290" rtlCol="0">
              <a:spAutoFit/>
            </a:bodyPr>
            <a:lstStyle/>
            <a:p>
              <a:pPr defTabSz="685800"/>
              <a:r>
                <a:rPr lang="zh-CN" altLang="en-US" sz="2800" b="1" spc="300" dirty="0">
                  <a:solidFill>
                    <a:srgbClr val="3D5594"/>
                  </a:solidFill>
                  <a:latin typeface="微软雅黑" panose="020B0503020204020204" charset="-122"/>
                  <a:ea typeface="微软雅黑" panose="020B0503020204020204" charset="-122"/>
                  <a:cs typeface="+mn-ea"/>
                  <a:sym typeface="+mn-lt"/>
                </a:rPr>
                <a:t>元器件基础</a:t>
              </a:r>
            </a:p>
          </p:txBody>
        </p:sp>
        <p:cxnSp>
          <p:nvCxnSpPr>
            <p:cNvPr id="26" name="直接连接符 25">
              <a:extLst>
                <a:ext uri="{FF2B5EF4-FFF2-40B4-BE49-F238E27FC236}">
                  <a16:creationId xmlns:a16="http://schemas.microsoft.com/office/drawing/2014/main" id="{20639EDA-E6C9-B1C2-CEF0-FA9A9EB124A5}"/>
                </a:ext>
              </a:extLst>
            </p:cNvPr>
            <p:cNvCxnSpPr/>
            <p:nvPr/>
          </p:nvCxnSpPr>
          <p:spPr>
            <a:xfrm flipV="1">
              <a:off x="774478" y="898584"/>
              <a:ext cx="1385570" cy="1905"/>
            </a:xfrm>
            <a:prstGeom prst="line">
              <a:avLst/>
            </a:prstGeom>
            <a:noFill/>
            <a:ln w="28575" cap="flat" cmpd="sng" algn="ctr">
              <a:solidFill>
                <a:srgbClr val="3D5594"/>
              </a:solidFill>
              <a:prstDash val="solid"/>
              <a:miter lim="800000"/>
            </a:ln>
            <a:effectLst/>
          </p:spPr>
        </p:cxnSp>
      </p:grpSp>
      <p:pic>
        <p:nvPicPr>
          <p:cNvPr id="73" name="图片 72" descr="复旦大学微电子学院芯创讲师团">
            <a:extLst>
              <a:ext uri="{FF2B5EF4-FFF2-40B4-BE49-F238E27FC236}">
                <a16:creationId xmlns:a16="http://schemas.microsoft.com/office/drawing/2014/main" id="{18B76FC1-55CC-7F86-CC87-DEE22224F75C}"/>
              </a:ext>
            </a:extLst>
          </p:cNvPr>
          <p:cNvPicPr>
            <a:picLocks noChangeAspect="1"/>
          </p:cNvPicPr>
          <p:nvPr/>
        </p:nvPicPr>
        <p:blipFill>
          <a:blip r:embed="rId6">
            <a:lum bright="12000" contrast="-12000"/>
          </a:blip>
          <a:srcRect l="24353" t="13598" r="23764" b="35672"/>
          <a:stretch>
            <a:fillRect/>
          </a:stretch>
        </p:blipFill>
        <p:spPr>
          <a:xfrm>
            <a:off x="289560" y="102870"/>
            <a:ext cx="955675" cy="935355"/>
          </a:xfrm>
          <a:prstGeom prst="rect">
            <a:avLst/>
          </a:prstGeom>
        </p:spPr>
      </p:pic>
      <p:grpSp>
        <p:nvGrpSpPr>
          <p:cNvPr id="6" name="组合 5">
            <a:extLst>
              <a:ext uri="{FF2B5EF4-FFF2-40B4-BE49-F238E27FC236}">
                <a16:creationId xmlns:a16="http://schemas.microsoft.com/office/drawing/2014/main" id="{594BBE8E-CE3A-AA78-42C7-FDF05049EEE8}"/>
              </a:ext>
            </a:extLst>
          </p:cNvPr>
          <p:cNvGrpSpPr/>
          <p:nvPr/>
        </p:nvGrpSpPr>
        <p:grpSpPr>
          <a:xfrm>
            <a:off x="-12700" y="6480175"/>
            <a:ext cx="12205335" cy="424815"/>
            <a:chOff x="-20" y="10072"/>
            <a:chExt cx="19221" cy="728"/>
          </a:xfrm>
        </p:grpSpPr>
        <p:sp>
          <p:nvSpPr>
            <p:cNvPr id="7" name="TextBox 7">
              <a:extLst>
                <a:ext uri="{FF2B5EF4-FFF2-40B4-BE49-F238E27FC236}">
                  <a16:creationId xmlns:a16="http://schemas.microsoft.com/office/drawing/2014/main" id="{031DC9B7-013D-CAE3-5348-C57D126AC890}"/>
                </a:ext>
              </a:extLst>
            </p:cNvPr>
            <p:cNvSpPr txBox="1"/>
            <p:nvPr/>
          </p:nvSpPr>
          <p:spPr>
            <a:xfrm>
              <a:off x="-20" y="10072"/>
              <a:ext cx="19221" cy="728"/>
            </a:xfrm>
            <a:prstGeom prst="rect">
              <a:avLst/>
            </a:prstGeom>
            <a:gradFill>
              <a:gsLst>
                <a:gs pos="100000">
                  <a:srgbClr val="1F407C">
                    <a:alpha val="95000"/>
                  </a:srgbClr>
                </a:gs>
                <a:gs pos="50000">
                  <a:srgbClr val="00328D">
                    <a:alpha val="100000"/>
                  </a:srgbClr>
                </a:gs>
                <a:gs pos="0">
                  <a:srgbClr val="1F407C">
                    <a:alpha val="95000"/>
                  </a:srgbClr>
                </a:gs>
              </a:gsLst>
              <a:lin ang="0" scaled="0"/>
            </a:gradFill>
            <a:ln>
              <a:noFill/>
            </a:ln>
          </p:spPr>
          <p:txBody>
            <a:bodyPr wrap="square" rtlCol="0">
              <a:noAutofit/>
            </a:bodyPr>
            <a:lstStyle/>
            <a:p>
              <a:endParaRPr lang="zh-CN" altLang="en-US" dirty="0"/>
            </a:p>
          </p:txBody>
        </p:sp>
        <p:pic>
          <p:nvPicPr>
            <p:cNvPr id="9" name="图片 8" descr="复旦大学微电子学院芯创讲师团">
              <a:extLst>
                <a:ext uri="{FF2B5EF4-FFF2-40B4-BE49-F238E27FC236}">
                  <a16:creationId xmlns:a16="http://schemas.microsoft.com/office/drawing/2014/main" id="{A534D517-8C18-281F-C7AB-1550A1B5ACC0}"/>
                </a:ext>
              </a:extLst>
            </p:cNvPr>
            <p:cNvPicPr>
              <a:picLocks noChangeAspect="1"/>
            </p:cNvPicPr>
            <p:nvPr/>
          </p:nvPicPr>
          <p:blipFill>
            <a:blip r:embed="rId6">
              <a:alphaModFix amt="80000"/>
              <a:lum bright="100000"/>
            </a:blip>
            <a:srcRect t="63900" b="21773"/>
            <a:stretch>
              <a:fillRect/>
            </a:stretch>
          </p:blipFill>
          <p:spPr>
            <a:xfrm>
              <a:off x="7911" y="10129"/>
              <a:ext cx="3359" cy="617"/>
            </a:xfrm>
            <a:prstGeom prst="rect">
              <a:avLst/>
            </a:prstGeom>
          </p:spPr>
        </p:pic>
      </p:grpSp>
      <p:sp>
        <p:nvSpPr>
          <p:cNvPr id="2" name="文本框 1">
            <a:extLst>
              <a:ext uri="{FF2B5EF4-FFF2-40B4-BE49-F238E27FC236}">
                <a16:creationId xmlns:a16="http://schemas.microsoft.com/office/drawing/2014/main" id="{7FBD9FFC-7F32-7BF9-7237-57A84BEB4A7A}"/>
              </a:ext>
            </a:extLst>
          </p:cNvPr>
          <p:cNvSpPr txBox="1"/>
          <p:nvPr/>
        </p:nvSpPr>
        <p:spPr>
          <a:xfrm>
            <a:off x="7461179" y="5231063"/>
            <a:ext cx="2796987" cy="369332"/>
          </a:xfrm>
          <a:prstGeom prst="rect">
            <a:avLst/>
          </a:prstGeom>
          <a:noFill/>
        </p:spPr>
        <p:txBody>
          <a:bodyPr wrap="square">
            <a:spAutoFit/>
          </a:bodyPr>
          <a:lstStyle/>
          <a:p>
            <a:pPr algn="ctr"/>
            <a:r>
              <a:rPr lang="zh-CN" altLang="en-US" b="1" dirty="0">
                <a:solidFill>
                  <a:schemeClr val="tx1">
                    <a:lumMod val="65000"/>
                    <a:lumOff val="35000"/>
                  </a:schemeClr>
                </a:solidFill>
                <a:latin typeface="微软雅黑" panose="020B0503020204020204" charset="-122"/>
                <a:ea typeface="微软雅黑" panose="020B0503020204020204" charset="-122"/>
              </a:rPr>
              <a:t>小灯泡电路实物图</a:t>
            </a:r>
            <a:endParaRPr lang="zh-CN" altLang="en-US" dirty="0"/>
          </a:p>
        </p:txBody>
      </p:sp>
      <p:pic>
        <p:nvPicPr>
          <p:cNvPr id="4" name="图片 3">
            <a:extLst>
              <a:ext uri="{FF2B5EF4-FFF2-40B4-BE49-F238E27FC236}">
                <a16:creationId xmlns:a16="http://schemas.microsoft.com/office/drawing/2014/main" id="{41F8404E-AD5B-9A56-B33C-2D640E40CBAB}"/>
              </a:ext>
            </a:extLst>
          </p:cNvPr>
          <p:cNvPicPr>
            <a:picLocks noChangeAspect="1"/>
          </p:cNvPicPr>
          <p:nvPr/>
        </p:nvPicPr>
        <p:blipFill>
          <a:blip r:embed="rId7" cstate="print">
            <a:extLst>
              <a:ext uri="{28A0092B-C50C-407E-A947-70E740481C1C}">
                <a14:useLocalDpi xmlns:a14="http://schemas.microsoft.com/office/drawing/2010/main" val="0"/>
              </a:ext>
            </a:extLst>
          </a:blip>
          <a:srcRect t="6737"/>
          <a:stretch/>
        </p:blipFill>
        <p:spPr>
          <a:xfrm>
            <a:off x="7471974" y="1524000"/>
            <a:ext cx="2796987" cy="3388052"/>
          </a:xfrm>
          <a:prstGeom prst="rect">
            <a:avLst/>
          </a:prstGeom>
        </p:spPr>
      </p:pic>
      <p:sp>
        <p:nvSpPr>
          <p:cNvPr id="5" name="文本框 4">
            <a:extLst>
              <a:ext uri="{FF2B5EF4-FFF2-40B4-BE49-F238E27FC236}">
                <a16:creationId xmlns:a16="http://schemas.microsoft.com/office/drawing/2014/main" id="{935DD893-75A9-61E7-F51D-6CE1029DFD28}"/>
              </a:ext>
            </a:extLst>
          </p:cNvPr>
          <p:cNvSpPr txBox="1"/>
          <p:nvPr>
            <p:custDataLst>
              <p:tags r:id="rId2"/>
            </p:custDataLst>
          </p:nvPr>
        </p:nvSpPr>
        <p:spPr>
          <a:xfrm>
            <a:off x="7156450" y="1311985"/>
            <a:ext cx="3406447" cy="3777963"/>
          </a:xfrm>
          <a:prstGeom prst="roundRect">
            <a:avLst>
              <a:gd name="adj" fmla="val 11651"/>
            </a:avLst>
          </a:prstGeom>
          <a:noFill/>
          <a:ln w="28575" cmpd="sng">
            <a:solidFill>
              <a:srgbClr val="264787"/>
            </a:solidFill>
            <a:prstDash val="solid"/>
          </a:ln>
        </p:spPr>
        <p:txBody>
          <a:bodyPr wrap="square" tIns="179705">
            <a:noAutofit/>
          </a:bodyPr>
          <a:lstStyle/>
          <a:p>
            <a:pPr indent="0"/>
            <a:r>
              <a:rPr lang="en-US" altLang="zh-CN" b="0">
                <a:latin typeface="微软雅黑" panose="020B0503020204020204" charset="-122"/>
                <a:ea typeface="微软雅黑" panose="020B0503020204020204" charset="-122"/>
              </a:rPr>
              <a:t>    </a:t>
            </a:r>
            <a:endParaRPr b="1">
              <a:solidFill>
                <a:srgbClr val="2F5EB0"/>
              </a:solidFill>
              <a:latin typeface="微软雅黑" panose="020B0503020204020204" charset="-122"/>
              <a:ea typeface="微软雅黑" panose="020B0503020204020204" charset="-122"/>
            </a:endParaRPr>
          </a:p>
        </p:txBody>
      </p:sp>
      <p:sp>
        <p:nvSpPr>
          <p:cNvPr id="10" name="文本框 9">
            <a:extLst>
              <a:ext uri="{FF2B5EF4-FFF2-40B4-BE49-F238E27FC236}">
                <a16:creationId xmlns:a16="http://schemas.microsoft.com/office/drawing/2014/main" id="{D64454B6-AB84-F902-01E3-77320EF732CB}"/>
              </a:ext>
            </a:extLst>
          </p:cNvPr>
          <p:cNvSpPr txBox="1"/>
          <p:nvPr/>
        </p:nvSpPr>
        <p:spPr>
          <a:xfrm>
            <a:off x="2351931" y="4912052"/>
            <a:ext cx="2796987" cy="369332"/>
          </a:xfrm>
          <a:prstGeom prst="rect">
            <a:avLst/>
          </a:prstGeom>
          <a:noFill/>
        </p:spPr>
        <p:txBody>
          <a:bodyPr wrap="square">
            <a:spAutoFit/>
          </a:bodyPr>
          <a:lstStyle/>
          <a:p>
            <a:pPr algn="ctr"/>
            <a:r>
              <a:rPr lang="zh-CN" altLang="en-US" sz="1800" b="1" dirty="0">
                <a:solidFill>
                  <a:schemeClr val="tx1">
                    <a:lumMod val="65000"/>
                    <a:lumOff val="35000"/>
                  </a:schemeClr>
                </a:solidFill>
                <a:latin typeface="微软雅黑" panose="020B0503020204020204" charset="-122"/>
                <a:ea typeface="微软雅黑" panose="020B0503020204020204" charset="-122"/>
              </a:rPr>
              <a:t>小灯泡发光电路</a:t>
            </a:r>
            <a:endParaRPr lang="zh-CN" altLang="en-US" dirty="0"/>
          </a:p>
        </p:txBody>
      </p:sp>
      <p:pic>
        <p:nvPicPr>
          <p:cNvPr id="11" name="图片 10">
            <a:extLst>
              <a:ext uri="{FF2B5EF4-FFF2-40B4-BE49-F238E27FC236}">
                <a16:creationId xmlns:a16="http://schemas.microsoft.com/office/drawing/2014/main" id="{0CA4F896-9A61-30E3-2F0A-5155868C6277}"/>
              </a:ext>
            </a:extLst>
          </p:cNvPr>
          <p:cNvPicPr>
            <a:picLocks noChangeAspect="1"/>
          </p:cNvPicPr>
          <p:nvPr/>
        </p:nvPicPr>
        <p:blipFill>
          <a:blip r:embed="rId8"/>
          <a:srcRect l="1556" r="3884"/>
          <a:stretch/>
        </p:blipFill>
        <p:spPr>
          <a:xfrm>
            <a:off x="943109" y="1823112"/>
            <a:ext cx="5829367" cy="3094515"/>
          </a:xfrm>
          <a:prstGeom prst="rect">
            <a:avLst/>
          </a:prstGeom>
        </p:spPr>
      </p:pic>
      <p:sp>
        <p:nvSpPr>
          <p:cNvPr id="3" name="文本框 2">
            <a:extLst>
              <a:ext uri="{FF2B5EF4-FFF2-40B4-BE49-F238E27FC236}">
                <a16:creationId xmlns:a16="http://schemas.microsoft.com/office/drawing/2014/main" id="{9EC6AC0D-19C9-49CC-DEEB-BC0A97CF8D0B}"/>
              </a:ext>
            </a:extLst>
          </p:cNvPr>
          <p:cNvSpPr txBox="1"/>
          <p:nvPr>
            <p:custDataLst>
              <p:tags r:id="rId3"/>
            </p:custDataLst>
          </p:nvPr>
        </p:nvSpPr>
        <p:spPr>
          <a:xfrm>
            <a:off x="2277259" y="5752578"/>
            <a:ext cx="8184552" cy="461665"/>
          </a:xfrm>
          <a:prstGeom prst="rect">
            <a:avLst/>
          </a:prstGeom>
          <a:noFill/>
          <a:ln w="22225">
            <a:solidFill>
              <a:srgbClr val="C00000"/>
            </a:solidFill>
            <a:prstDash val="dash"/>
          </a:ln>
        </p:spPr>
        <p:txBody>
          <a:bodyPr wrap="square" rtlCol="0">
            <a:spAutoFit/>
          </a:bodyPr>
          <a:lstStyle>
            <a:defPPr>
              <a:defRPr lang="zh-CN"/>
            </a:defPPr>
            <a:lvl1pPr lvl="0" algn="ctr">
              <a:buClrTx/>
              <a:buSzTx/>
              <a:buFontTx/>
              <a:defRPr sz="2400" b="1">
                <a:solidFill>
                  <a:srgbClr val="C00000"/>
                </a:solidFill>
                <a:latin typeface="微软雅黑" panose="020B0503020204020204" charset="-122"/>
                <a:ea typeface="微软雅黑" panose="020B0503020204020204" charset="-122"/>
                <a:cs typeface="微软雅黑" panose="020B0503020204020204" charset="-122"/>
              </a:defRPr>
            </a:lvl1pPr>
          </a:lstStyle>
          <a:p>
            <a:r>
              <a:rPr lang="zh-CN" altLang="en-US" dirty="0"/>
              <a:t>思考：假设发光二极管两端电压为</a:t>
            </a:r>
            <a:r>
              <a:rPr lang="en-US" altLang="zh-CN" dirty="0"/>
              <a:t>2V</a:t>
            </a:r>
            <a:r>
              <a:rPr lang="zh-CN" altLang="en-US" dirty="0"/>
              <a:t>，电路的电流为多少？</a:t>
            </a:r>
          </a:p>
        </p:txBody>
      </p:sp>
    </p:spTree>
    <p:custDataLst>
      <p:tags r:id="rId1"/>
    </p:custDataLst>
    <p:extLst>
      <p:ext uri="{BB962C8B-B14F-4D97-AF65-F5344CB8AC3E}">
        <p14:creationId xmlns:p14="http://schemas.microsoft.com/office/powerpoint/2010/main" val="1905321330"/>
      </p:ext>
    </p:ext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C7999E-342A-11AF-CC9F-94DE5FB94CA3}"/>
            </a:ext>
          </a:extLst>
        </p:cNvPr>
        <p:cNvGrpSpPr/>
        <p:nvPr/>
      </p:nvGrpSpPr>
      <p:grpSpPr>
        <a:xfrm>
          <a:off x="0" y="0"/>
          <a:ext cx="0" cy="0"/>
          <a:chOff x="0" y="0"/>
          <a:chExt cx="0" cy="0"/>
        </a:xfrm>
      </p:grpSpPr>
      <p:pic>
        <p:nvPicPr>
          <p:cNvPr id="1032" name="Picture 8">
            <a:extLst>
              <a:ext uri="{FF2B5EF4-FFF2-40B4-BE49-F238E27FC236}">
                <a16:creationId xmlns:a16="http://schemas.microsoft.com/office/drawing/2014/main" id="{01F550D6-744A-2B8F-C187-E9971FD0A61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30068" y="1799792"/>
            <a:ext cx="5953125" cy="2543175"/>
          </a:xfrm>
          <a:prstGeom prst="rect">
            <a:avLst/>
          </a:prstGeom>
          <a:noFill/>
          <a:extLst>
            <a:ext uri="{909E8E84-426E-40DD-AFC4-6F175D3DCCD1}">
              <a14:hiddenFill xmlns:a14="http://schemas.microsoft.com/office/drawing/2010/main">
                <a:solidFill>
                  <a:srgbClr val="FFFFFF"/>
                </a:solidFill>
              </a14:hiddenFill>
            </a:ext>
          </a:extLst>
        </p:spPr>
      </p:pic>
      <p:grpSp>
        <p:nvGrpSpPr>
          <p:cNvPr id="24" name="组合 23">
            <a:extLst>
              <a:ext uri="{FF2B5EF4-FFF2-40B4-BE49-F238E27FC236}">
                <a16:creationId xmlns:a16="http://schemas.microsoft.com/office/drawing/2014/main" id="{C3669EF6-24CB-DA24-38E9-39D56A6D5444}"/>
              </a:ext>
            </a:extLst>
          </p:cNvPr>
          <p:cNvGrpSpPr/>
          <p:nvPr/>
        </p:nvGrpSpPr>
        <p:grpSpPr>
          <a:xfrm>
            <a:off x="1245235" y="323215"/>
            <a:ext cx="6748145" cy="604520"/>
            <a:chOff x="716110" y="296170"/>
            <a:chExt cx="6748251" cy="604319"/>
          </a:xfrm>
        </p:grpSpPr>
        <p:sp>
          <p:nvSpPr>
            <p:cNvPr id="25" name="文本框 24">
              <a:extLst>
                <a:ext uri="{FF2B5EF4-FFF2-40B4-BE49-F238E27FC236}">
                  <a16:creationId xmlns:a16="http://schemas.microsoft.com/office/drawing/2014/main" id="{4F672DCB-7B1F-4B15-025E-296E73D80B71}"/>
                </a:ext>
              </a:extLst>
            </p:cNvPr>
            <p:cNvSpPr txBox="1"/>
            <p:nvPr/>
          </p:nvSpPr>
          <p:spPr>
            <a:xfrm>
              <a:off x="716110" y="296170"/>
              <a:ext cx="6748251" cy="498944"/>
            </a:xfrm>
            <a:prstGeom prst="rect">
              <a:avLst/>
            </a:prstGeom>
            <a:noFill/>
          </p:spPr>
          <p:txBody>
            <a:bodyPr wrap="square" lIns="68580" tIns="34290" rIns="68580" bIns="34290" rtlCol="0">
              <a:spAutoFit/>
            </a:bodyPr>
            <a:lstStyle/>
            <a:p>
              <a:pPr defTabSz="685800"/>
              <a:r>
                <a:rPr lang="zh-CN" altLang="en-US" sz="2800" b="1" spc="300" dirty="0">
                  <a:solidFill>
                    <a:srgbClr val="3D5594"/>
                  </a:solidFill>
                  <a:latin typeface="微软雅黑" panose="020B0503020204020204" charset="-122"/>
                  <a:ea typeface="微软雅黑" panose="020B0503020204020204" charset="-122"/>
                  <a:cs typeface="+mn-ea"/>
                  <a:sym typeface="+mn-lt"/>
                </a:rPr>
                <a:t>元器件基础</a:t>
              </a:r>
            </a:p>
          </p:txBody>
        </p:sp>
        <p:cxnSp>
          <p:nvCxnSpPr>
            <p:cNvPr id="26" name="直接连接符 25">
              <a:extLst>
                <a:ext uri="{FF2B5EF4-FFF2-40B4-BE49-F238E27FC236}">
                  <a16:creationId xmlns:a16="http://schemas.microsoft.com/office/drawing/2014/main" id="{6417CC93-5737-D6C9-60FE-1954865FE0F0}"/>
                </a:ext>
              </a:extLst>
            </p:cNvPr>
            <p:cNvCxnSpPr/>
            <p:nvPr/>
          </p:nvCxnSpPr>
          <p:spPr>
            <a:xfrm flipV="1">
              <a:off x="774478" y="898584"/>
              <a:ext cx="1385570" cy="1905"/>
            </a:xfrm>
            <a:prstGeom prst="line">
              <a:avLst/>
            </a:prstGeom>
            <a:noFill/>
            <a:ln w="28575" cap="flat" cmpd="sng" algn="ctr">
              <a:solidFill>
                <a:srgbClr val="3D5594"/>
              </a:solidFill>
              <a:prstDash val="solid"/>
              <a:miter lim="800000"/>
            </a:ln>
            <a:effectLst/>
          </p:spPr>
        </p:cxnSp>
      </p:grpSp>
      <p:pic>
        <p:nvPicPr>
          <p:cNvPr id="73" name="图片 72" descr="复旦大学微电子学院芯创讲师团">
            <a:extLst>
              <a:ext uri="{FF2B5EF4-FFF2-40B4-BE49-F238E27FC236}">
                <a16:creationId xmlns:a16="http://schemas.microsoft.com/office/drawing/2014/main" id="{65305CCD-B378-60C1-9462-170BC3C1028C}"/>
              </a:ext>
            </a:extLst>
          </p:cNvPr>
          <p:cNvPicPr>
            <a:picLocks noChangeAspect="1"/>
          </p:cNvPicPr>
          <p:nvPr/>
        </p:nvPicPr>
        <p:blipFill>
          <a:blip r:embed="rId8">
            <a:lum bright="12000" contrast="-12000"/>
          </a:blip>
          <a:srcRect l="24353" t="13598" r="23764" b="35672"/>
          <a:stretch>
            <a:fillRect/>
          </a:stretch>
        </p:blipFill>
        <p:spPr>
          <a:xfrm>
            <a:off x="289560" y="102870"/>
            <a:ext cx="955675" cy="935355"/>
          </a:xfrm>
          <a:prstGeom prst="rect">
            <a:avLst/>
          </a:prstGeom>
        </p:spPr>
      </p:pic>
      <p:grpSp>
        <p:nvGrpSpPr>
          <p:cNvPr id="6" name="组合 5">
            <a:extLst>
              <a:ext uri="{FF2B5EF4-FFF2-40B4-BE49-F238E27FC236}">
                <a16:creationId xmlns:a16="http://schemas.microsoft.com/office/drawing/2014/main" id="{F3A90EC4-E87E-54ED-70E1-4CA1C0D9AD3D}"/>
              </a:ext>
            </a:extLst>
          </p:cNvPr>
          <p:cNvGrpSpPr/>
          <p:nvPr/>
        </p:nvGrpSpPr>
        <p:grpSpPr>
          <a:xfrm>
            <a:off x="-12700" y="6480175"/>
            <a:ext cx="12205335" cy="424815"/>
            <a:chOff x="-20" y="10072"/>
            <a:chExt cx="19221" cy="728"/>
          </a:xfrm>
        </p:grpSpPr>
        <p:sp>
          <p:nvSpPr>
            <p:cNvPr id="7" name="TextBox 7">
              <a:extLst>
                <a:ext uri="{FF2B5EF4-FFF2-40B4-BE49-F238E27FC236}">
                  <a16:creationId xmlns:a16="http://schemas.microsoft.com/office/drawing/2014/main" id="{C2C61F9A-2C5F-7081-4CF7-DF500A6E0AEC}"/>
                </a:ext>
              </a:extLst>
            </p:cNvPr>
            <p:cNvSpPr txBox="1"/>
            <p:nvPr/>
          </p:nvSpPr>
          <p:spPr>
            <a:xfrm>
              <a:off x="-20" y="10072"/>
              <a:ext cx="19221" cy="728"/>
            </a:xfrm>
            <a:prstGeom prst="rect">
              <a:avLst/>
            </a:prstGeom>
            <a:gradFill>
              <a:gsLst>
                <a:gs pos="100000">
                  <a:srgbClr val="1F407C">
                    <a:alpha val="95000"/>
                  </a:srgbClr>
                </a:gs>
                <a:gs pos="50000">
                  <a:srgbClr val="00328D">
                    <a:alpha val="100000"/>
                  </a:srgbClr>
                </a:gs>
                <a:gs pos="0">
                  <a:srgbClr val="1F407C">
                    <a:alpha val="95000"/>
                  </a:srgbClr>
                </a:gs>
              </a:gsLst>
              <a:lin ang="0" scaled="0"/>
            </a:gradFill>
            <a:ln>
              <a:noFill/>
            </a:ln>
          </p:spPr>
          <p:txBody>
            <a:bodyPr wrap="square" rtlCol="0">
              <a:noAutofit/>
            </a:bodyPr>
            <a:lstStyle/>
            <a:p>
              <a:endParaRPr lang="zh-CN" altLang="en-US" dirty="0"/>
            </a:p>
          </p:txBody>
        </p:sp>
        <p:pic>
          <p:nvPicPr>
            <p:cNvPr id="9" name="图片 8" descr="复旦大学微电子学院芯创讲师团">
              <a:extLst>
                <a:ext uri="{FF2B5EF4-FFF2-40B4-BE49-F238E27FC236}">
                  <a16:creationId xmlns:a16="http://schemas.microsoft.com/office/drawing/2014/main" id="{45E10D0D-C3C6-84C2-A175-EE978980821B}"/>
                </a:ext>
              </a:extLst>
            </p:cNvPr>
            <p:cNvPicPr>
              <a:picLocks noChangeAspect="1"/>
            </p:cNvPicPr>
            <p:nvPr/>
          </p:nvPicPr>
          <p:blipFill>
            <a:blip r:embed="rId8">
              <a:alphaModFix amt="80000"/>
              <a:lum bright="100000"/>
            </a:blip>
            <a:srcRect t="63900" b="21773"/>
            <a:stretch>
              <a:fillRect/>
            </a:stretch>
          </p:blipFill>
          <p:spPr>
            <a:xfrm>
              <a:off x="7911" y="10129"/>
              <a:ext cx="3359" cy="617"/>
            </a:xfrm>
            <a:prstGeom prst="rect">
              <a:avLst/>
            </a:prstGeom>
          </p:spPr>
        </p:pic>
      </p:grpSp>
      <p:sp>
        <p:nvSpPr>
          <p:cNvPr id="10" name="文本框 9">
            <a:extLst>
              <a:ext uri="{FF2B5EF4-FFF2-40B4-BE49-F238E27FC236}">
                <a16:creationId xmlns:a16="http://schemas.microsoft.com/office/drawing/2014/main" id="{C0B9E532-26BD-AB34-B867-4B5999D068BA}"/>
              </a:ext>
            </a:extLst>
          </p:cNvPr>
          <p:cNvSpPr txBox="1"/>
          <p:nvPr/>
        </p:nvSpPr>
        <p:spPr>
          <a:xfrm>
            <a:off x="2886637" y="4473779"/>
            <a:ext cx="1649505" cy="369332"/>
          </a:xfrm>
          <a:prstGeom prst="rect">
            <a:avLst/>
          </a:prstGeom>
          <a:noFill/>
        </p:spPr>
        <p:txBody>
          <a:bodyPr wrap="square">
            <a:spAutoFit/>
          </a:bodyPr>
          <a:lstStyle/>
          <a:p>
            <a:pPr algn="ctr"/>
            <a:r>
              <a:rPr lang="zh-CN" altLang="en-US" sz="1800" b="1" dirty="0">
                <a:solidFill>
                  <a:schemeClr val="tx1">
                    <a:lumMod val="65000"/>
                    <a:lumOff val="35000"/>
                  </a:schemeClr>
                </a:solidFill>
                <a:latin typeface="微软雅黑" panose="020B0503020204020204" charset="-122"/>
                <a:ea typeface="微软雅黑" panose="020B0503020204020204" charset="-122"/>
              </a:rPr>
              <a:t>电阻串联电路</a:t>
            </a:r>
            <a:endParaRPr lang="zh-CN" altLang="en-US" dirty="0"/>
          </a:p>
        </p:txBody>
      </p:sp>
      <p:sp>
        <p:nvSpPr>
          <p:cNvPr id="12" name="矩形 11">
            <a:extLst>
              <a:ext uri="{FF2B5EF4-FFF2-40B4-BE49-F238E27FC236}">
                <a16:creationId xmlns:a16="http://schemas.microsoft.com/office/drawing/2014/main" id="{02948BB9-2D51-8260-B7F3-82A89A982616}"/>
              </a:ext>
            </a:extLst>
          </p:cNvPr>
          <p:cNvSpPr/>
          <p:nvPr>
            <p:custDataLst>
              <p:tags r:id="rId2"/>
            </p:custDataLst>
          </p:nvPr>
        </p:nvSpPr>
        <p:spPr>
          <a:xfrm>
            <a:off x="730250" y="1210310"/>
            <a:ext cx="1762021" cy="461665"/>
          </a:xfrm>
          <a:prstGeom prst="rect">
            <a:avLst/>
          </a:prstGeom>
        </p:spPr>
        <p:txBody>
          <a:bodyPr wrap="none">
            <a:spAutoFit/>
          </a:bodyPr>
          <a:lstStyle/>
          <a:p>
            <a:pPr marL="342900" indent="-342900">
              <a:buFont typeface="Wingdings" panose="05000000000000000000" pitchFamily="2" charset="2"/>
              <a:buChar char="n"/>
            </a:pPr>
            <a:r>
              <a:rPr lang="zh-CN" altLang="en-US" sz="2400" b="1" dirty="0">
                <a:solidFill>
                  <a:srgbClr val="2F5EB0"/>
                </a:solidFill>
                <a:latin typeface="微软雅黑" panose="020B0503020204020204" charset="-122"/>
                <a:ea typeface="微软雅黑" panose="020B0503020204020204" charset="-122"/>
              </a:rPr>
              <a:t>电阻串联</a:t>
            </a:r>
          </a:p>
        </p:txBody>
      </p:sp>
      <p:sp>
        <p:nvSpPr>
          <p:cNvPr id="14" name="文本框 13">
            <a:extLst>
              <a:ext uri="{FF2B5EF4-FFF2-40B4-BE49-F238E27FC236}">
                <a16:creationId xmlns:a16="http://schemas.microsoft.com/office/drawing/2014/main" id="{2B76668E-543F-BE9E-A27E-1B3E7CD1DBDF}"/>
              </a:ext>
            </a:extLst>
          </p:cNvPr>
          <p:cNvSpPr txBox="1"/>
          <p:nvPr>
            <p:custDataLst>
              <p:tags r:id="rId3"/>
            </p:custDataLst>
          </p:nvPr>
        </p:nvSpPr>
        <p:spPr>
          <a:xfrm>
            <a:off x="730250" y="5215025"/>
            <a:ext cx="3301176" cy="830997"/>
          </a:xfrm>
          <a:prstGeom prst="rect">
            <a:avLst/>
          </a:prstGeom>
          <a:noFill/>
          <a:ln w="22225">
            <a:solidFill>
              <a:srgbClr val="C00000"/>
            </a:solidFill>
            <a:prstDash val="dash"/>
          </a:ln>
        </p:spPr>
        <p:txBody>
          <a:bodyPr wrap="square" rtlCol="0">
            <a:spAutoFit/>
          </a:bodyPr>
          <a:lstStyle>
            <a:defPPr>
              <a:defRPr lang="zh-CN"/>
            </a:defPPr>
            <a:lvl1pPr lvl="0" algn="ctr">
              <a:buClrTx/>
              <a:buSzTx/>
              <a:buFontTx/>
              <a:defRPr sz="2400" b="1">
                <a:solidFill>
                  <a:srgbClr val="C00000"/>
                </a:solidFill>
                <a:latin typeface="微软雅黑" panose="020B0503020204020204" charset="-122"/>
                <a:ea typeface="微软雅黑" panose="020B0503020204020204" charset="-122"/>
                <a:cs typeface="微软雅黑" panose="020B0503020204020204" charset="-122"/>
              </a:defRPr>
            </a:lvl1pPr>
          </a:lstStyle>
          <a:p>
            <a:r>
              <a:rPr lang="zh-CN" altLang="en-US" dirty="0"/>
              <a:t>电阻串联，阻值相加，电阻值越串越大</a:t>
            </a:r>
          </a:p>
        </p:txBody>
      </p:sp>
      <p:pic>
        <p:nvPicPr>
          <p:cNvPr id="16" name="图片 15">
            <a:extLst>
              <a:ext uri="{FF2B5EF4-FFF2-40B4-BE49-F238E27FC236}">
                <a16:creationId xmlns:a16="http://schemas.microsoft.com/office/drawing/2014/main" id="{9B020ECA-E637-FD6F-3D8C-2266721E9ECF}"/>
              </a:ext>
            </a:extLst>
          </p:cNvPr>
          <p:cNvPicPr>
            <a:picLocks noChangeAspect="1"/>
          </p:cNvPicPr>
          <p:nvPr/>
        </p:nvPicPr>
        <p:blipFill>
          <a:blip r:embed="rId9"/>
          <a:stretch>
            <a:fillRect/>
          </a:stretch>
        </p:blipFill>
        <p:spPr>
          <a:xfrm>
            <a:off x="4160419" y="5382840"/>
            <a:ext cx="5992061" cy="495369"/>
          </a:xfrm>
          <a:prstGeom prst="rect">
            <a:avLst/>
          </a:prstGeom>
          <a:ln>
            <a:solidFill>
              <a:schemeClr val="tx1"/>
            </a:solidFill>
          </a:ln>
        </p:spPr>
      </p:pic>
      <p:sp>
        <p:nvSpPr>
          <p:cNvPr id="18" name="文本框 17">
            <a:extLst>
              <a:ext uri="{FF2B5EF4-FFF2-40B4-BE49-F238E27FC236}">
                <a16:creationId xmlns:a16="http://schemas.microsoft.com/office/drawing/2014/main" id="{4DC6B2E2-B398-D7B9-DE8E-4ABF032B2C03}"/>
              </a:ext>
            </a:extLst>
          </p:cNvPr>
          <p:cNvSpPr txBox="1"/>
          <p:nvPr>
            <p:custDataLst>
              <p:tags r:id="rId4"/>
            </p:custDataLst>
          </p:nvPr>
        </p:nvSpPr>
        <p:spPr>
          <a:xfrm>
            <a:off x="6840351" y="1441142"/>
            <a:ext cx="4867936" cy="3439239"/>
          </a:xfrm>
          <a:prstGeom prst="roundRect">
            <a:avLst/>
          </a:prstGeom>
          <a:noFill/>
          <a:ln w="22225">
            <a:solidFill>
              <a:srgbClr val="C00000"/>
            </a:solidFill>
            <a:prstDash val="dash"/>
          </a:ln>
        </p:spPr>
        <p:txBody>
          <a:bodyPr wrap="square" rtlCol="0" anchor="ctr" anchorCtr="0">
            <a:spAutoFit/>
          </a:bodyPr>
          <a:lstStyle/>
          <a:p>
            <a:pPr lvl="0">
              <a:buClrTx/>
              <a:buSzTx/>
              <a:buFontTx/>
            </a:pPr>
            <a:r>
              <a:rPr lang="zh-CN" altLang="en-US" sz="2800" b="1" dirty="0">
                <a:solidFill>
                  <a:srgbClr val="C00000"/>
                </a:solidFill>
                <a:latin typeface="Times New Roman" panose="02020603050405020304" pitchFamily="18" charset="0"/>
                <a:cs typeface="Times New Roman" panose="02020603050405020304" pitchFamily="18" charset="0"/>
                <a:sym typeface="+mn-ea"/>
              </a:rPr>
              <a:t>①</a:t>
            </a:r>
            <a:r>
              <a:rPr lang="en-US" altLang="zh-CN" sz="2800" b="1" dirty="0">
                <a:solidFill>
                  <a:srgbClr val="C00000"/>
                </a:solidFill>
                <a:latin typeface="Times New Roman" panose="02020603050405020304" pitchFamily="18" charset="0"/>
                <a:cs typeface="Times New Roman" panose="02020603050405020304" pitchFamily="18" charset="0"/>
                <a:sym typeface="+mn-ea"/>
              </a:rPr>
              <a:t> R</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1 </a:t>
            </a:r>
            <a:r>
              <a:rPr lang="en-US" altLang="zh-CN" sz="2800" b="1" dirty="0">
                <a:solidFill>
                  <a:srgbClr val="C00000"/>
                </a:solidFill>
                <a:latin typeface="Times New Roman" panose="02020603050405020304" pitchFamily="18" charset="0"/>
                <a:cs typeface="Times New Roman" panose="02020603050405020304" pitchFamily="18" charset="0"/>
                <a:sym typeface="+mn-ea"/>
              </a:rPr>
              <a:t>= R</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2 </a:t>
            </a:r>
            <a:r>
              <a:rPr lang="en-US" altLang="zh-CN" sz="2800" b="1" dirty="0">
                <a:solidFill>
                  <a:srgbClr val="C00000"/>
                </a:solidFill>
                <a:latin typeface="Times New Roman" panose="02020603050405020304" pitchFamily="18" charset="0"/>
                <a:cs typeface="Times New Roman" panose="02020603050405020304" pitchFamily="18" charset="0"/>
                <a:sym typeface="+mn-ea"/>
              </a:rPr>
              <a:t>= R</a:t>
            </a:r>
            <a:r>
              <a:rPr lang="zh-CN" altLang="en-US" sz="2800" b="1" dirty="0">
                <a:solidFill>
                  <a:srgbClr val="C00000"/>
                </a:solidFill>
                <a:latin typeface="Times New Roman" panose="02020603050405020304" pitchFamily="18" charset="0"/>
                <a:cs typeface="Times New Roman" panose="02020603050405020304" pitchFamily="18" charset="0"/>
                <a:sym typeface="+mn-ea"/>
              </a:rPr>
              <a:t>，</a:t>
            </a:r>
            <a:endParaRPr lang="en-US" altLang="zh-CN" sz="2800" b="1" dirty="0">
              <a:solidFill>
                <a:srgbClr val="C00000"/>
              </a:solidFill>
              <a:latin typeface="Times New Roman" panose="02020603050405020304" pitchFamily="18" charset="0"/>
              <a:cs typeface="Times New Roman" panose="02020603050405020304" pitchFamily="18" charset="0"/>
              <a:sym typeface="+mn-ea"/>
            </a:endParaRPr>
          </a:p>
          <a:p>
            <a:pPr lvl="0">
              <a:buClrTx/>
              <a:buSzTx/>
              <a:buFontTx/>
            </a:pPr>
            <a:r>
              <a:rPr lang="en-US" altLang="zh-CN" sz="2800" b="1" dirty="0">
                <a:solidFill>
                  <a:srgbClr val="C00000"/>
                </a:solidFill>
                <a:latin typeface="Times New Roman" panose="02020603050405020304" pitchFamily="18" charset="0"/>
                <a:cs typeface="Times New Roman" panose="02020603050405020304" pitchFamily="18" charset="0"/>
                <a:sym typeface="+mn-ea"/>
              </a:rPr>
              <a:t>U</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1</a:t>
            </a:r>
            <a:r>
              <a:rPr lang="en-US" altLang="zh-CN" sz="2800" b="1" dirty="0">
                <a:solidFill>
                  <a:srgbClr val="C00000"/>
                </a:solidFill>
                <a:latin typeface="Times New Roman" panose="02020603050405020304" pitchFamily="18" charset="0"/>
                <a:cs typeface="Times New Roman" panose="02020603050405020304" pitchFamily="18" charset="0"/>
                <a:sym typeface="+mn-ea"/>
              </a:rPr>
              <a:t> = U</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2</a:t>
            </a:r>
            <a:r>
              <a:rPr lang="en-US" altLang="zh-CN" sz="2800" b="1" dirty="0">
                <a:solidFill>
                  <a:srgbClr val="C00000"/>
                </a:solidFill>
                <a:latin typeface="Times New Roman" panose="02020603050405020304" pitchFamily="18" charset="0"/>
                <a:cs typeface="Times New Roman" panose="02020603050405020304" pitchFamily="18" charset="0"/>
                <a:sym typeface="+mn-ea"/>
              </a:rPr>
              <a:t> = IR</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1</a:t>
            </a:r>
            <a:r>
              <a:rPr lang="en-US" altLang="zh-CN" sz="2800" b="1" dirty="0">
                <a:solidFill>
                  <a:srgbClr val="C00000"/>
                </a:solidFill>
                <a:latin typeface="Times New Roman" panose="02020603050405020304" pitchFamily="18" charset="0"/>
                <a:cs typeface="Times New Roman" panose="02020603050405020304" pitchFamily="18" charset="0"/>
                <a:sym typeface="+mn-ea"/>
              </a:rPr>
              <a:t> = IR</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2 </a:t>
            </a:r>
            <a:r>
              <a:rPr lang="en-US" altLang="zh-CN" sz="2800" b="1" dirty="0">
                <a:solidFill>
                  <a:srgbClr val="C00000"/>
                </a:solidFill>
                <a:latin typeface="Times New Roman" panose="02020603050405020304" pitchFamily="18" charset="0"/>
                <a:cs typeface="Times New Roman" panose="02020603050405020304" pitchFamily="18" charset="0"/>
                <a:sym typeface="+mn-ea"/>
              </a:rPr>
              <a:t>= IR</a:t>
            </a:r>
            <a:r>
              <a:rPr lang="zh-CN" altLang="en-US" sz="2800" b="1" dirty="0">
                <a:solidFill>
                  <a:srgbClr val="C00000"/>
                </a:solidFill>
                <a:latin typeface="Times New Roman" panose="02020603050405020304" pitchFamily="18" charset="0"/>
                <a:cs typeface="Times New Roman" panose="02020603050405020304" pitchFamily="18" charset="0"/>
                <a:sym typeface="+mn-ea"/>
              </a:rPr>
              <a:t>；</a:t>
            </a:r>
            <a:endParaRPr lang="en-US" altLang="zh-CN" sz="2800" b="1" dirty="0">
              <a:solidFill>
                <a:srgbClr val="C00000"/>
              </a:solidFill>
              <a:latin typeface="Times New Roman" panose="02020603050405020304" pitchFamily="18" charset="0"/>
              <a:cs typeface="Times New Roman" panose="02020603050405020304" pitchFamily="18" charset="0"/>
              <a:sym typeface="+mn-ea"/>
            </a:endParaRPr>
          </a:p>
          <a:p>
            <a:pPr lvl="0">
              <a:buClrTx/>
              <a:buSzTx/>
              <a:buFontTx/>
            </a:pPr>
            <a:r>
              <a:rPr lang="zh-CN" altLang="en-US" sz="2800" b="1" dirty="0">
                <a:solidFill>
                  <a:srgbClr val="C00000"/>
                </a:solidFill>
                <a:latin typeface="Times New Roman" panose="02020603050405020304" pitchFamily="18" charset="0"/>
                <a:cs typeface="Times New Roman" panose="02020603050405020304" pitchFamily="18" charset="0"/>
                <a:sym typeface="+mn-ea"/>
              </a:rPr>
              <a:t>②</a:t>
            </a:r>
            <a:r>
              <a:rPr lang="en-US" altLang="zh-CN" sz="2800" b="1" dirty="0">
                <a:solidFill>
                  <a:srgbClr val="C00000"/>
                </a:solidFill>
                <a:latin typeface="Times New Roman" panose="02020603050405020304" pitchFamily="18" charset="0"/>
                <a:cs typeface="Times New Roman" panose="02020603050405020304" pitchFamily="18" charset="0"/>
                <a:sym typeface="+mn-ea"/>
              </a:rPr>
              <a:t>U’ = U</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1</a:t>
            </a:r>
            <a:r>
              <a:rPr lang="en-US" altLang="zh-CN" sz="2800" b="1" dirty="0">
                <a:solidFill>
                  <a:srgbClr val="C00000"/>
                </a:solidFill>
                <a:latin typeface="Times New Roman" panose="02020603050405020304" pitchFamily="18" charset="0"/>
                <a:cs typeface="Times New Roman" panose="02020603050405020304" pitchFamily="18" charset="0"/>
                <a:sym typeface="+mn-ea"/>
              </a:rPr>
              <a:t> + U</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2</a:t>
            </a:r>
          </a:p>
          <a:p>
            <a:pPr lvl="0">
              <a:buClrTx/>
              <a:buSzTx/>
              <a:buFontTx/>
            </a:pPr>
            <a:r>
              <a:rPr lang="zh-CN" altLang="en-US" sz="2800" b="1" dirty="0">
                <a:solidFill>
                  <a:srgbClr val="C00000"/>
                </a:solidFill>
                <a:latin typeface="Times New Roman" panose="02020603050405020304" pitchFamily="18" charset="0"/>
                <a:cs typeface="Times New Roman" panose="02020603050405020304" pitchFamily="18" charset="0"/>
                <a:sym typeface="+mn-ea"/>
              </a:rPr>
              <a:t>③</a:t>
            </a:r>
            <a:r>
              <a:rPr lang="en-US" altLang="zh-CN" sz="2800" b="1" dirty="0">
                <a:solidFill>
                  <a:srgbClr val="C00000"/>
                </a:solidFill>
                <a:latin typeface="Times New Roman" panose="02020603050405020304" pitchFamily="18" charset="0"/>
                <a:cs typeface="Times New Roman" panose="02020603050405020304" pitchFamily="18" charset="0"/>
                <a:sym typeface="+mn-ea"/>
              </a:rPr>
              <a:t>R’</a:t>
            </a:r>
            <a:r>
              <a:rPr lang="zh-CN" altLang="en-US" sz="2800" b="1" dirty="0">
                <a:solidFill>
                  <a:srgbClr val="C00000"/>
                </a:solidFill>
                <a:latin typeface="Times New Roman" panose="02020603050405020304" pitchFamily="18" charset="0"/>
                <a:cs typeface="Times New Roman" panose="02020603050405020304" pitchFamily="18" charset="0"/>
                <a:sym typeface="+mn-ea"/>
              </a:rPr>
              <a:t> </a:t>
            </a:r>
            <a:r>
              <a:rPr lang="en-US" altLang="zh-CN" sz="2800" b="1" dirty="0">
                <a:solidFill>
                  <a:srgbClr val="C00000"/>
                </a:solidFill>
                <a:latin typeface="Times New Roman" panose="02020603050405020304" pitchFamily="18" charset="0"/>
                <a:cs typeface="Times New Roman" panose="02020603050405020304" pitchFamily="18" charset="0"/>
                <a:sym typeface="+mn-ea"/>
              </a:rPr>
              <a:t>= U’</a:t>
            </a:r>
            <a:r>
              <a:rPr lang="zh-CN" altLang="en-US" sz="2800" b="1" dirty="0">
                <a:solidFill>
                  <a:srgbClr val="C00000"/>
                </a:solidFill>
                <a:latin typeface="Times New Roman" panose="02020603050405020304" pitchFamily="18" charset="0"/>
                <a:cs typeface="Times New Roman" panose="02020603050405020304" pitchFamily="18" charset="0"/>
                <a:sym typeface="+mn-ea"/>
              </a:rPr>
              <a:t> </a:t>
            </a:r>
            <a:r>
              <a:rPr lang="en-US" altLang="zh-CN" sz="2800" b="1" dirty="0">
                <a:solidFill>
                  <a:srgbClr val="C00000"/>
                </a:solidFill>
                <a:latin typeface="Times New Roman" panose="02020603050405020304" pitchFamily="18" charset="0"/>
                <a:cs typeface="Times New Roman" panose="02020603050405020304" pitchFamily="18" charset="0"/>
                <a:sym typeface="+mn-ea"/>
              </a:rPr>
              <a:t>/ I </a:t>
            </a:r>
          </a:p>
          <a:p>
            <a:r>
              <a:rPr lang="en-US" altLang="zh-CN" sz="2800" b="1" dirty="0">
                <a:solidFill>
                  <a:srgbClr val="C00000"/>
                </a:solidFill>
                <a:latin typeface="Times New Roman" panose="02020603050405020304" pitchFamily="18" charset="0"/>
                <a:cs typeface="Times New Roman" panose="02020603050405020304" pitchFamily="18" charset="0"/>
                <a:sym typeface="+mn-ea"/>
              </a:rPr>
              <a:t>         = ( U</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1</a:t>
            </a:r>
            <a:r>
              <a:rPr lang="en-US" altLang="zh-CN" sz="2800" b="1" dirty="0">
                <a:solidFill>
                  <a:srgbClr val="C00000"/>
                </a:solidFill>
                <a:latin typeface="Times New Roman" panose="02020603050405020304" pitchFamily="18" charset="0"/>
                <a:cs typeface="Times New Roman" panose="02020603050405020304" pitchFamily="18" charset="0"/>
                <a:sym typeface="+mn-ea"/>
              </a:rPr>
              <a:t> + U</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2 </a:t>
            </a:r>
            <a:r>
              <a:rPr lang="en-US" altLang="zh-CN" sz="2800" b="1" dirty="0">
                <a:solidFill>
                  <a:srgbClr val="C00000"/>
                </a:solidFill>
                <a:latin typeface="Times New Roman" panose="02020603050405020304" pitchFamily="18" charset="0"/>
                <a:cs typeface="Times New Roman" panose="02020603050405020304" pitchFamily="18" charset="0"/>
                <a:sym typeface="+mn-ea"/>
              </a:rPr>
              <a:t>)</a:t>
            </a:r>
            <a:r>
              <a:rPr lang="zh-CN" altLang="en-US" sz="2800" b="1" dirty="0">
                <a:solidFill>
                  <a:srgbClr val="C00000"/>
                </a:solidFill>
                <a:latin typeface="Times New Roman" panose="02020603050405020304" pitchFamily="18" charset="0"/>
                <a:cs typeface="Times New Roman" panose="02020603050405020304" pitchFamily="18" charset="0"/>
                <a:sym typeface="+mn-ea"/>
              </a:rPr>
              <a:t> </a:t>
            </a:r>
            <a:r>
              <a:rPr lang="en-US" altLang="zh-CN" sz="2800" b="1" dirty="0">
                <a:solidFill>
                  <a:srgbClr val="C00000"/>
                </a:solidFill>
                <a:latin typeface="Times New Roman" panose="02020603050405020304" pitchFamily="18" charset="0"/>
                <a:cs typeface="Times New Roman" panose="02020603050405020304" pitchFamily="18" charset="0"/>
                <a:sym typeface="+mn-ea"/>
              </a:rPr>
              <a:t>/ I</a:t>
            </a:r>
          </a:p>
          <a:p>
            <a:r>
              <a:rPr lang="en-US" altLang="zh-CN" sz="2800" b="1" dirty="0">
                <a:solidFill>
                  <a:srgbClr val="C00000"/>
                </a:solidFill>
                <a:latin typeface="Times New Roman" panose="02020603050405020304" pitchFamily="18" charset="0"/>
                <a:cs typeface="Times New Roman" panose="02020603050405020304" pitchFamily="18" charset="0"/>
                <a:sym typeface="+mn-ea"/>
              </a:rPr>
              <a:t>         = ( IR + IR</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 </a:t>
            </a:r>
            <a:r>
              <a:rPr lang="en-US" altLang="zh-CN" sz="2800" b="1" dirty="0">
                <a:solidFill>
                  <a:srgbClr val="C00000"/>
                </a:solidFill>
                <a:latin typeface="Times New Roman" panose="02020603050405020304" pitchFamily="18" charset="0"/>
                <a:cs typeface="Times New Roman" panose="02020603050405020304" pitchFamily="18" charset="0"/>
                <a:sym typeface="+mn-ea"/>
              </a:rPr>
              <a:t>)</a:t>
            </a:r>
            <a:r>
              <a:rPr lang="zh-CN" altLang="en-US" sz="2800" b="1" dirty="0">
                <a:solidFill>
                  <a:srgbClr val="C00000"/>
                </a:solidFill>
                <a:latin typeface="Times New Roman" panose="02020603050405020304" pitchFamily="18" charset="0"/>
                <a:cs typeface="Times New Roman" panose="02020603050405020304" pitchFamily="18" charset="0"/>
                <a:sym typeface="+mn-ea"/>
              </a:rPr>
              <a:t> </a:t>
            </a:r>
            <a:r>
              <a:rPr lang="en-US" altLang="zh-CN" sz="2800" b="1" dirty="0">
                <a:solidFill>
                  <a:srgbClr val="C00000"/>
                </a:solidFill>
                <a:latin typeface="Times New Roman" panose="02020603050405020304" pitchFamily="18" charset="0"/>
                <a:cs typeface="Times New Roman" panose="02020603050405020304" pitchFamily="18" charset="0"/>
                <a:sym typeface="+mn-ea"/>
              </a:rPr>
              <a:t>/ I</a:t>
            </a:r>
          </a:p>
          <a:p>
            <a:r>
              <a:rPr lang="en-US" altLang="zh-CN" sz="2800" b="1" dirty="0">
                <a:solidFill>
                  <a:srgbClr val="C00000"/>
                </a:solidFill>
                <a:latin typeface="Times New Roman" panose="02020603050405020304" pitchFamily="18" charset="0"/>
                <a:cs typeface="Times New Roman" panose="02020603050405020304" pitchFamily="18" charset="0"/>
                <a:sym typeface="+mn-ea"/>
              </a:rPr>
              <a:t>         = 2 R</a:t>
            </a:r>
            <a:endParaRPr lang="en-US" altLang="zh-CN" sz="2400" b="1" dirty="0">
              <a:solidFill>
                <a:srgbClr val="C00000"/>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19" name="文本框 18">
            <a:extLst>
              <a:ext uri="{FF2B5EF4-FFF2-40B4-BE49-F238E27FC236}">
                <a16:creationId xmlns:a16="http://schemas.microsoft.com/office/drawing/2014/main" id="{F369AD97-A8C5-56E7-16F3-B61642D8C7FE}"/>
              </a:ext>
            </a:extLst>
          </p:cNvPr>
          <p:cNvSpPr txBox="1"/>
          <p:nvPr/>
        </p:nvSpPr>
        <p:spPr>
          <a:xfrm>
            <a:off x="2635665" y="2105634"/>
            <a:ext cx="580465" cy="523220"/>
          </a:xfrm>
          <a:prstGeom prst="rect">
            <a:avLst/>
          </a:prstGeom>
          <a:noFill/>
        </p:spPr>
        <p:txBody>
          <a:bodyPr wrap="square">
            <a:spAutoFit/>
          </a:bodyPr>
          <a:lstStyle/>
          <a:p>
            <a:pPr algn="ctr"/>
            <a:r>
              <a:rPr lang="en-US" altLang="zh-CN" sz="2800" b="1" dirty="0">
                <a:solidFill>
                  <a:srgbClr val="C00000"/>
                </a:solidFill>
                <a:latin typeface="Times New Roman" panose="02020603050405020304" pitchFamily="18" charset="0"/>
                <a:cs typeface="Times New Roman" panose="02020603050405020304" pitchFamily="18" charset="0"/>
                <a:sym typeface="+mn-ea"/>
              </a:rPr>
              <a:t>U</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1</a:t>
            </a:r>
            <a:endParaRPr lang="zh-CN" altLang="en-US" sz="2800" baseline="-25000" dirty="0"/>
          </a:p>
        </p:txBody>
      </p:sp>
      <p:sp>
        <p:nvSpPr>
          <p:cNvPr id="20" name="文本框 19">
            <a:extLst>
              <a:ext uri="{FF2B5EF4-FFF2-40B4-BE49-F238E27FC236}">
                <a16:creationId xmlns:a16="http://schemas.microsoft.com/office/drawing/2014/main" id="{4D59461F-A8F0-0EE1-16FE-4FD0D08BE41F}"/>
              </a:ext>
            </a:extLst>
          </p:cNvPr>
          <p:cNvSpPr txBox="1"/>
          <p:nvPr/>
        </p:nvSpPr>
        <p:spPr>
          <a:xfrm>
            <a:off x="3269254" y="1912824"/>
            <a:ext cx="580465" cy="523220"/>
          </a:xfrm>
          <a:prstGeom prst="rect">
            <a:avLst/>
          </a:prstGeom>
          <a:noFill/>
        </p:spPr>
        <p:txBody>
          <a:bodyPr wrap="square">
            <a:spAutoFit/>
          </a:bodyPr>
          <a:lstStyle/>
          <a:p>
            <a:pPr algn="ctr"/>
            <a:r>
              <a:rPr lang="en-US" altLang="zh-CN" sz="2800" b="1" dirty="0">
                <a:solidFill>
                  <a:srgbClr val="C00000"/>
                </a:solidFill>
                <a:latin typeface="Times New Roman" panose="02020603050405020304" pitchFamily="18" charset="0"/>
                <a:cs typeface="Times New Roman" panose="02020603050405020304" pitchFamily="18" charset="0"/>
                <a:sym typeface="+mn-ea"/>
              </a:rPr>
              <a:t>I</a:t>
            </a:r>
            <a:endParaRPr lang="zh-CN" altLang="en-US" sz="2800" baseline="-25000" dirty="0"/>
          </a:p>
        </p:txBody>
      </p:sp>
      <p:sp>
        <p:nvSpPr>
          <p:cNvPr id="22" name="文本框 21">
            <a:extLst>
              <a:ext uri="{FF2B5EF4-FFF2-40B4-BE49-F238E27FC236}">
                <a16:creationId xmlns:a16="http://schemas.microsoft.com/office/drawing/2014/main" id="{162ACC6E-B752-22E3-3578-E8DD1F3E8E65}"/>
              </a:ext>
            </a:extLst>
          </p:cNvPr>
          <p:cNvSpPr txBox="1"/>
          <p:nvPr/>
        </p:nvSpPr>
        <p:spPr>
          <a:xfrm>
            <a:off x="4699787" y="1925773"/>
            <a:ext cx="580465" cy="523220"/>
          </a:xfrm>
          <a:prstGeom prst="rect">
            <a:avLst/>
          </a:prstGeom>
          <a:noFill/>
        </p:spPr>
        <p:txBody>
          <a:bodyPr wrap="square">
            <a:spAutoFit/>
          </a:bodyPr>
          <a:lstStyle/>
          <a:p>
            <a:pPr algn="ctr"/>
            <a:r>
              <a:rPr lang="en-US" altLang="zh-CN" sz="2800" b="1" dirty="0">
                <a:solidFill>
                  <a:srgbClr val="C00000"/>
                </a:solidFill>
                <a:latin typeface="Times New Roman" panose="02020603050405020304" pitchFamily="18" charset="0"/>
                <a:cs typeface="Times New Roman" panose="02020603050405020304" pitchFamily="18" charset="0"/>
                <a:sym typeface="+mn-ea"/>
              </a:rPr>
              <a:t>I</a:t>
            </a:r>
            <a:endParaRPr lang="zh-CN" altLang="en-US" sz="2800" baseline="-25000" dirty="0"/>
          </a:p>
        </p:txBody>
      </p:sp>
      <p:sp>
        <p:nvSpPr>
          <p:cNvPr id="23" name="文本框 22">
            <a:extLst>
              <a:ext uri="{FF2B5EF4-FFF2-40B4-BE49-F238E27FC236}">
                <a16:creationId xmlns:a16="http://schemas.microsoft.com/office/drawing/2014/main" id="{9D1CF895-BBFA-9ACD-A1B3-F25116593117}"/>
              </a:ext>
            </a:extLst>
          </p:cNvPr>
          <p:cNvSpPr txBox="1"/>
          <p:nvPr/>
        </p:nvSpPr>
        <p:spPr>
          <a:xfrm>
            <a:off x="1838721" y="1903296"/>
            <a:ext cx="580465" cy="523220"/>
          </a:xfrm>
          <a:prstGeom prst="rect">
            <a:avLst/>
          </a:prstGeom>
          <a:noFill/>
        </p:spPr>
        <p:txBody>
          <a:bodyPr wrap="square">
            <a:spAutoFit/>
          </a:bodyPr>
          <a:lstStyle/>
          <a:p>
            <a:pPr algn="ctr"/>
            <a:r>
              <a:rPr lang="en-US" altLang="zh-CN" sz="2800" b="1" dirty="0">
                <a:solidFill>
                  <a:srgbClr val="C00000"/>
                </a:solidFill>
                <a:latin typeface="Times New Roman" panose="02020603050405020304" pitchFamily="18" charset="0"/>
                <a:cs typeface="Times New Roman" panose="02020603050405020304" pitchFamily="18" charset="0"/>
                <a:sym typeface="+mn-ea"/>
              </a:rPr>
              <a:t>I</a:t>
            </a:r>
            <a:endParaRPr lang="zh-CN" altLang="en-US" sz="2800" baseline="-25000" dirty="0"/>
          </a:p>
        </p:txBody>
      </p:sp>
      <p:sp>
        <p:nvSpPr>
          <p:cNvPr id="27" name="文本框 26">
            <a:extLst>
              <a:ext uri="{FF2B5EF4-FFF2-40B4-BE49-F238E27FC236}">
                <a16:creationId xmlns:a16="http://schemas.microsoft.com/office/drawing/2014/main" id="{445B1C0E-3D26-A433-E73C-83DE0FEC1615}"/>
              </a:ext>
            </a:extLst>
          </p:cNvPr>
          <p:cNvSpPr txBox="1"/>
          <p:nvPr/>
        </p:nvSpPr>
        <p:spPr>
          <a:xfrm>
            <a:off x="3970475" y="2105634"/>
            <a:ext cx="580465" cy="523220"/>
          </a:xfrm>
          <a:prstGeom prst="rect">
            <a:avLst/>
          </a:prstGeom>
          <a:noFill/>
        </p:spPr>
        <p:txBody>
          <a:bodyPr wrap="square">
            <a:spAutoFit/>
          </a:bodyPr>
          <a:lstStyle/>
          <a:p>
            <a:pPr algn="ctr"/>
            <a:r>
              <a:rPr lang="en-US" altLang="zh-CN" sz="2800" b="1" dirty="0">
                <a:solidFill>
                  <a:srgbClr val="C00000"/>
                </a:solidFill>
                <a:latin typeface="Times New Roman" panose="02020603050405020304" pitchFamily="18" charset="0"/>
                <a:cs typeface="Times New Roman" panose="02020603050405020304" pitchFamily="18" charset="0"/>
                <a:sym typeface="+mn-ea"/>
              </a:rPr>
              <a:t>U</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2</a:t>
            </a:r>
            <a:endParaRPr lang="zh-CN" altLang="en-US" sz="2800" baseline="-25000" dirty="0"/>
          </a:p>
        </p:txBody>
      </p:sp>
      <p:pic>
        <p:nvPicPr>
          <p:cNvPr id="1034" name="Picture 10">
            <a:extLst>
              <a:ext uri="{FF2B5EF4-FFF2-40B4-BE49-F238E27FC236}">
                <a16:creationId xmlns:a16="http://schemas.microsoft.com/office/drawing/2014/main" id="{6914CE7A-F9EA-B0FD-59EE-945EC8C7DD9B}"/>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264127" y="791926"/>
            <a:ext cx="1724025" cy="400050"/>
          </a:xfrm>
          <a:prstGeom prst="rect">
            <a:avLst/>
          </a:prstGeom>
          <a:noFill/>
          <a:extLst>
            <a:ext uri="{909E8E84-426E-40DD-AFC4-6F175D3DCCD1}">
              <a14:hiddenFill xmlns:a14="http://schemas.microsoft.com/office/drawing/2010/main">
                <a:solidFill>
                  <a:srgbClr val="FFFFFF"/>
                </a:solidFill>
              </a14:hiddenFill>
            </a:ext>
          </a:extLst>
        </p:spPr>
      </p:pic>
      <p:sp>
        <p:nvSpPr>
          <p:cNvPr id="28" name="矩形 27">
            <a:extLst>
              <a:ext uri="{FF2B5EF4-FFF2-40B4-BE49-F238E27FC236}">
                <a16:creationId xmlns:a16="http://schemas.microsoft.com/office/drawing/2014/main" id="{66E73520-BDD3-9A72-0ECF-1D3381C596F5}"/>
              </a:ext>
            </a:extLst>
          </p:cNvPr>
          <p:cNvSpPr/>
          <p:nvPr/>
        </p:nvSpPr>
        <p:spPr>
          <a:xfrm>
            <a:off x="2290958" y="1714009"/>
            <a:ext cx="2505521" cy="995933"/>
          </a:xfrm>
          <a:prstGeom prst="rect">
            <a:avLst/>
          </a:prstGeom>
          <a:solidFill>
            <a:schemeClr val="accent1">
              <a:alpha val="25000"/>
            </a:schemeClr>
          </a:solidFill>
          <a:ln w="73025" cmpd="sng">
            <a:solidFill>
              <a:srgbClr val="264787">
                <a:alpha val="47000"/>
              </a:srgbClr>
            </a:solidFill>
            <a:prstDash val="solid"/>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dirty="0"/>
          </a:p>
        </p:txBody>
      </p:sp>
      <p:sp>
        <p:nvSpPr>
          <p:cNvPr id="29" name="文本框 28">
            <a:extLst>
              <a:ext uri="{FF2B5EF4-FFF2-40B4-BE49-F238E27FC236}">
                <a16:creationId xmlns:a16="http://schemas.microsoft.com/office/drawing/2014/main" id="{2830D863-F540-7BCA-D9FE-53C8946E37A3}"/>
              </a:ext>
            </a:extLst>
          </p:cNvPr>
          <p:cNvSpPr txBox="1"/>
          <p:nvPr/>
        </p:nvSpPr>
        <p:spPr>
          <a:xfrm>
            <a:off x="5835906" y="324693"/>
            <a:ext cx="580465" cy="523220"/>
          </a:xfrm>
          <a:prstGeom prst="rect">
            <a:avLst/>
          </a:prstGeom>
          <a:noFill/>
        </p:spPr>
        <p:txBody>
          <a:bodyPr wrap="square">
            <a:spAutoFit/>
          </a:bodyPr>
          <a:lstStyle/>
          <a:p>
            <a:pPr algn="ctr"/>
            <a:r>
              <a:rPr lang="en-US" altLang="zh-CN" sz="2800" b="1" dirty="0">
                <a:solidFill>
                  <a:srgbClr val="C00000"/>
                </a:solidFill>
                <a:latin typeface="Times New Roman" panose="02020603050405020304" pitchFamily="18" charset="0"/>
                <a:cs typeface="Times New Roman" panose="02020603050405020304" pitchFamily="18" charset="0"/>
                <a:sym typeface="+mn-ea"/>
              </a:rPr>
              <a:t>R’</a:t>
            </a:r>
            <a:endParaRPr lang="zh-CN" altLang="en-US" sz="2800" baseline="-25000" dirty="0"/>
          </a:p>
        </p:txBody>
      </p:sp>
      <p:sp>
        <p:nvSpPr>
          <p:cNvPr id="30" name="文本框 29">
            <a:extLst>
              <a:ext uri="{FF2B5EF4-FFF2-40B4-BE49-F238E27FC236}">
                <a16:creationId xmlns:a16="http://schemas.microsoft.com/office/drawing/2014/main" id="{FD615EEF-0B6D-DB8B-FBD4-082F18E134C7}"/>
              </a:ext>
            </a:extLst>
          </p:cNvPr>
          <p:cNvSpPr txBox="1"/>
          <p:nvPr/>
        </p:nvSpPr>
        <p:spPr>
          <a:xfrm>
            <a:off x="5900982" y="730341"/>
            <a:ext cx="580465" cy="523220"/>
          </a:xfrm>
          <a:prstGeom prst="rect">
            <a:avLst/>
          </a:prstGeom>
          <a:noFill/>
        </p:spPr>
        <p:txBody>
          <a:bodyPr wrap="square">
            <a:spAutoFit/>
          </a:bodyPr>
          <a:lstStyle/>
          <a:p>
            <a:pPr algn="ctr"/>
            <a:r>
              <a:rPr lang="en-US" altLang="zh-CN" sz="2800" b="1" dirty="0">
                <a:solidFill>
                  <a:srgbClr val="C00000"/>
                </a:solidFill>
                <a:latin typeface="Times New Roman" panose="02020603050405020304" pitchFamily="18" charset="0"/>
                <a:cs typeface="Times New Roman" panose="02020603050405020304" pitchFamily="18" charset="0"/>
                <a:sym typeface="+mn-ea"/>
              </a:rPr>
              <a:t>U’</a:t>
            </a:r>
            <a:endParaRPr lang="zh-CN" altLang="en-US" sz="2800" baseline="-25000" dirty="0"/>
          </a:p>
        </p:txBody>
      </p:sp>
      <p:sp>
        <p:nvSpPr>
          <p:cNvPr id="32" name="矩形 31">
            <a:extLst>
              <a:ext uri="{FF2B5EF4-FFF2-40B4-BE49-F238E27FC236}">
                <a16:creationId xmlns:a16="http://schemas.microsoft.com/office/drawing/2014/main" id="{A7D8D191-D5CE-210E-7715-181FD5CD9C6A}"/>
              </a:ext>
            </a:extLst>
          </p:cNvPr>
          <p:cNvSpPr/>
          <p:nvPr/>
        </p:nvSpPr>
        <p:spPr>
          <a:xfrm>
            <a:off x="5106932" y="388271"/>
            <a:ext cx="2049518" cy="878461"/>
          </a:xfrm>
          <a:prstGeom prst="rect">
            <a:avLst/>
          </a:prstGeom>
          <a:solidFill>
            <a:schemeClr val="accent1">
              <a:alpha val="25000"/>
            </a:schemeClr>
          </a:solidFill>
          <a:ln w="73025" cmpd="sng">
            <a:solidFill>
              <a:srgbClr val="264787">
                <a:alpha val="47000"/>
              </a:srgbClr>
            </a:solidFill>
            <a:prstDash val="solid"/>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dirty="0"/>
          </a:p>
        </p:txBody>
      </p:sp>
      <p:sp>
        <p:nvSpPr>
          <p:cNvPr id="33" name="箭头: 左右 32">
            <a:extLst>
              <a:ext uri="{FF2B5EF4-FFF2-40B4-BE49-F238E27FC236}">
                <a16:creationId xmlns:a16="http://schemas.microsoft.com/office/drawing/2014/main" id="{558D75B9-A502-6302-57F5-E66CB005654C}"/>
              </a:ext>
            </a:extLst>
          </p:cNvPr>
          <p:cNvSpPr/>
          <p:nvPr/>
        </p:nvSpPr>
        <p:spPr>
          <a:xfrm rot="20294603">
            <a:off x="3873883" y="1032570"/>
            <a:ext cx="1155050" cy="484632"/>
          </a:xfrm>
          <a:prstGeom prst="leftRightArrow">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ustDataLst>
      <p:tags r:id="rId1"/>
    </p:custDataLst>
    <p:extLst>
      <p:ext uri="{BB962C8B-B14F-4D97-AF65-F5344CB8AC3E}">
        <p14:creationId xmlns:p14="http://schemas.microsoft.com/office/powerpoint/2010/main" val="1607731878"/>
      </p:ext>
    </p:ext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BEEBC3-B189-9E25-B25C-017811B0EE7E}"/>
            </a:ext>
          </a:extLst>
        </p:cNvPr>
        <p:cNvGrpSpPr/>
        <p:nvPr/>
      </p:nvGrpSpPr>
      <p:grpSpPr>
        <a:xfrm>
          <a:off x="0" y="0"/>
          <a:ext cx="0" cy="0"/>
          <a:chOff x="0" y="0"/>
          <a:chExt cx="0" cy="0"/>
        </a:xfrm>
      </p:grpSpPr>
      <p:pic>
        <p:nvPicPr>
          <p:cNvPr id="42" name="图片 41">
            <a:extLst>
              <a:ext uri="{FF2B5EF4-FFF2-40B4-BE49-F238E27FC236}">
                <a16:creationId xmlns:a16="http://schemas.microsoft.com/office/drawing/2014/main" id="{8FA82C22-11F0-794F-8398-7552006E4AFF}"/>
              </a:ext>
            </a:extLst>
          </p:cNvPr>
          <p:cNvPicPr>
            <a:picLocks noChangeAspect="1"/>
          </p:cNvPicPr>
          <p:nvPr/>
        </p:nvPicPr>
        <p:blipFill>
          <a:blip r:embed="rId6"/>
          <a:stretch>
            <a:fillRect/>
          </a:stretch>
        </p:blipFill>
        <p:spPr>
          <a:xfrm>
            <a:off x="2244123" y="2852929"/>
            <a:ext cx="2469822" cy="2491953"/>
          </a:xfrm>
          <a:prstGeom prst="rect">
            <a:avLst/>
          </a:prstGeom>
        </p:spPr>
      </p:pic>
      <p:grpSp>
        <p:nvGrpSpPr>
          <p:cNvPr id="24" name="组合 23">
            <a:extLst>
              <a:ext uri="{FF2B5EF4-FFF2-40B4-BE49-F238E27FC236}">
                <a16:creationId xmlns:a16="http://schemas.microsoft.com/office/drawing/2014/main" id="{5333FBC8-C722-1802-97E5-59AAE995CB8D}"/>
              </a:ext>
            </a:extLst>
          </p:cNvPr>
          <p:cNvGrpSpPr/>
          <p:nvPr/>
        </p:nvGrpSpPr>
        <p:grpSpPr>
          <a:xfrm>
            <a:off x="1245235" y="323215"/>
            <a:ext cx="1868355" cy="604520"/>
            <a:chOff x="716110" y="296170"/>
            <a:chExt cx="1868384" cy="604319"/>
          </a:xfrm>
        </p:grpSpPr>
        <p:sp>
          <p:nvSpPr>
            <p:cNvPr id="25" name="文本框 24">
              <a:extLst>
                <a:ext uri="{FF2B5EF4-FFF2-40B4-BE49-F238E27FC236}">
                  <a16:creationId xmlns:a16="http://schemas.microsoft.com/office/drawing/2014/main" id="{72070C11-6707-ADFE-C1B7-53507C2BD535}"/>
                </a:ext>
              </a:extLst>
            </p:cNvPr>
            <p:cNvSpPr txBox="1"/>
            <p:nvPr/>
          </p:nvSpPr>
          <p:spPr>
            <a:xfrm>
              <a:off x="716110" y="296170"/>
              <a:ext cx="1868384" cy="498944"/>
            </a:xfrm>
            <a:prstGeom prst="rect">
              <a:avLst/>
            </a:prstGeom>
            <a:noFill/>
          </p:spPr>
          <p:txBody>
            <a:bodyPr wrap="square" lIns="68580" tIns="34290" rIns="68580" bIns="34290" rtlCol="0">
              <a:spAutoFit/>
            </a:bodyPr>
            <a:lstStyle/>
            <a:p>
              <a:pPr defTabSz="685800"/>
              <a:r>
                <a:rPr lang="zh-CN" altLang="en-US" sz="2800" b="1" spc="300" dirty="0">
                  <a:solidFill>
                    <a:srgbClr val="3D5594"/>
                  </a:solidFill>
                  <a:latin typeface="微软雅黑" panose="020B0503020204020204" charset="-122"/>
                  <a:ea typeface="微软雅黑" panose="020B0503020204020204" charset="-122"/>
                  <a:cs typeface="+mn-ea"/>
                  <a:sym typeface="+mn-lt"/>
                </a:rPr>
                <a:t>电路入门</a:t>
              </a:r>
            </a:p>
          </p:txBody>
        </p:sp>
        <p:cxnSp>
          <p:nvCxnSpPr>
            <p:cNvPr id="26" name="直接连接符 25">
              <a:extLst>
                <a:ext uri="{FF2B5EF4-FFF2-40B4-BE49-F238E27FC236}">
                  <a16:creationId xmlns:a16="http://schemas.microsoft.com/office/drawing/2014/main" id="{1B47DE61-682F-46C3-0E49-474BCDC484D8}"/>
                </a:ext>
              </a:extLst>
            </p:cNvPr>
            <p:cNvCxnSpPr/>
            <p:nvPr/>
          </p:nvCxnSpPr>
          <p:spPr>
            <a:xfrm flipV="1">
              <a:off x="774478" y="898584"/>
              <a:ext cx="1385570" cy="1905"/>
            </a:xfrm>
            <a:prstGeom prst="line">
              <a:avLst/>
            </a:prstGeom>
            <a:noFill/>
            <a:ln w="28575" cap="flat" cmpd="sng" algn="ctr">
              <a:solidFill>
                <a:srgbClr val="3D5594"/>
              </a:solidFill>
              <a:prstDash val="solid"/>
              <a:miter lim="800000"/>
            </a:ln>
            <a:effectLst/>
          </p:spPr>
        </p:cxnSp>
      </p:grpSp>
      <p:pic>
        <p:nvPicPr>
          <p:cNvPr id="73" name="图片 72" descr="复旦大学微电子学院芯创讲师团">
            <a:extLst>
              <a:ext uri="{FF2B5EF4-FFF2-40B4-BE49-F238E27FC236}">
                <a16:creationId xmlns:a16="http://schemas.microsoft.com/office/drawing/2014/main" id="{634C1BBE-A94C-468C-373E-0D4E52B5D518}"/>
              </a:ext>
            </a:extLst>
          </p:cNvPr>
          <p:cNvPicPr>
            <a:picLocks noChangeAspect="1"/>
          </p:cNvPicPr>
          <p:nvPr/>
        </p:nvPicPr>
        <p:blipFill>
          <a:blip r:embed="rId7">
            <a:lum bright="12000" contrast="-12000"/>
          </a:blip>
          <a:srcRect l="24353" t="13598" r="23764" b="35672"/>
          <a:stretch>
            <a:fillRect/>
          </a:stretch>
        </p:blipFill>
        <p:spPr>
          <a:xfrm>
            <a:off x="289560" y="102870"/>
            <a:ext cx="955675" cy="935355"/>
          </a:xfrm>
          <a:prstGeom prst="rect">
            <a:avLst/>
          </a:prstGeom>
        </p:spPr>
      </p:pic>
      <p:grpSp>
        <p:nvGrpSpPr>
          <p:cNvPr id="6" name="组合 5">
            <a:extLst>
              <a:ext uri="{FF2B5EF4-FFF2-40B4-BE49-F238E27FC236}">
                <a16:creationId xmlns:a16="http://schemas.microsoft.com/office/drawing/2014/main" id="{05D246E2-3D12-F5E0-8005-03EA72DD3EC6}"/>
              </a:ext>
            </a:extLst>
          </p:cNvPr>
          <p:cNvGrpSpPr/>
          <p:nvPr/>
        </p:nvGrpSpPr>
        <p:grpSpPr>
          <a:xfrm>
            <a:off x="-12700" y="6480175"/>
            <a:ext cx="12205335" cy="424815"/>
            <a:chOff x="-20" y="10072"/>
            <a:chExt cx="19221" cy="728"/>
          </a:xfrm>
        </p:grpSpPr>
        <p:sp>
          <p:nvSpPr>
            <p:cNvPr id="7" name="TextBox 7">
              <a:extLst>
                <a:ext uri="{FF2B5EF4-FFF2-40B4-BE49-F238E27FC236}">
                  <a16:creationId xmlns:a16="http://schemas.microsoft.com/office/drawing/2014/main" id="{33C772CE-744A-DD94-3602-F12498F5B346}"/>
                </a:ext>
              </a:extLst>
            </p:cNvPr>
            <p:cNvSpPr txBox="1"/>
            <p:nvPr/>
          </p:nvSpPr>
          <p:spPr>
            <a:xfrm>
              <a:off x="-20" y="10072"/>
              <a:ext cx="19221" cy="728"/>
            </a:xfrm>
            <a:prstGeom prst="rect">
              <a:avLst/>
            </a:prstGeom>
            <a:gradFill>
              <a:gsLst>
                <a:gs pos="100000">
                  <a:srgbClr val="1F407C">
                    <a:alpha val="95000"/>
                  </a:srgbClr>
                </a:gs>
                <a:gs pos="50000">
                  <a:srgbClr val="00328D">
                    <a:alpha val="100000"/>
                  </a:srgbClr>
                </a:gs>
                <a:gs pos="0">
                  <a:srgbClr val="1F407C">
                    <a:alpha val="95000"/>
                  </a:srgbClr>
                </a:gs>
              </a:gsLst>
              <a:lin ang="0" scaled="0"/>
            </a:gradFill>
            <a:ln>
              <a:noFill/>
            </a:ln>
          </p:spPr>
          <p:txBody>
            <a:bodyPr wrap="square" rtlCol="0">
              <a:noAutofit/>
            </a:bodyPr>
            <a:lstStyle/>
            <a:p>
              <a:endParaRPr lang="zh-CN" altLang="en-US" dirty="0"/>
            </a:p>
          </p:txBody>
        </p:sp>
        <p:pic>
          <p:nvPicPr>
            <p:cNvPr id="9" name="图片 8" descr="复旦大学微电子学院芯创讲师团">
              <a:extLst>
                <a:ext uri="{FF2B5EF4-FFF2-40B4-BE49-F238E27FC236}">
                  <a16:creationId xmlns:a16="http://schemas.microsoft.com/office/drawing/2014/main" id="{7C95F7B5-1D0E-1148-68D7-E85661704028}"/>
                </a:ext>
              </a:extLst>
            </p:cNvPr>
            <p:cNvPicPr>
              <a:picLocks noChangeAspect="1"/>
            </p:cNvPicPr>
            <p:nvPr/>
          </p:nvPicPr>
          <p:blipFill>
            <a:blip r:embed="rId7">
              <a:alphaModFix amt="80000"/>
              <a:lum bright="100000"/>
            </a:blip>
            <a:srcRect t="63900" b="21773"/>
            <a:stretch>
              <a:fillRect/>
            </a:stretch>
          </p:blipFill>
          <p:spPr>
            <a:xfrm>
              <a:off x="7911" y="10129"/>
              <a:ext cx="3359" cy="617"/>
            </a:xfrm>
            <a:prstGeom prst="rect">
              <a:avLst/>
            </a:prstGeom>
          </p:spPr>
        </p:pic>
      </p:grpSp>
      <p:grpSp>
        <p:nvGrpSpPr>
          <p:cNvPr id="18" name="组合 17">
            <a:extLst>
              <a:ext uri="{FF2B5EF4-FFF2-40B4-BE49-F238E27FC236}">
                <a16:creationId xmlns:a16="http://schemas.microsoft.com/office/drawing/2014/main" id="{7313C0C7-A7E9-C381-D437-1DB26EE543D1}"/>
              </a:ext>
            </a:extLst>
          </p:cNvPr>
          <p:cNvGrpSpPr/>
          <p:nvPr/>
        </p:nvGrpSpPr>
        <p:grpSpPr>
          <a:xfrm>
            <a:off x="767397" y="1071480"/>
            <a:ext cx="10475668" cy="1819522"/>
            <a:chOff x="1150" y="5311"/>
            <a:chExt cx="15728" cy="5093"/>
          </a:xfrm>
        </p:grpSpPr>
        <p:sp>
          <p:nvSpPr>
            <p:cNvPr id="19" name="矩形 18">
              <a:extLst>
                <a:ext uri="{FF2B5EF4-FFF2-40B4-BE49-F238E27FC236}">
                  <a16:creationId xmlns:a16="http://schemas.microsoft.com/office/drawing/2014/main" id="{F0E279EF-3681-2B11-E60B-3E8E39E68583}"/>
                </a:ext>
              </a:extLst>
            </p:cNvPr>
            <p:cNvSpPr/>
            <p:nvPr>
              <p:custDataLst>
                <p:tags r:id="rId2"/>
              </p:custDataLst>
            </p:nvPr>
          </p:nvSpPr>
          <p:spPr>
            <a:xfrm>
              <a:off x="1150" y="5311"/>
              <a:ext cx="1890" cy="1292"/>
            </a:xfrm>
            <a:prstGeom prst="rect">
              <a:avLst/>
            </a:prstGeom>
          </p:spPr>
          <p:txBody>
            <a:bodyPr wrap="square">
              <a:spAutoFit/>
            </a:bodyPr>
            <a:lstStyle/>
            <a:p>
              <a:pPr marL="342900" indent="-342900" algn="l">
                <a:buFont typeface="Wingdings" panose="05000000000000000000" pitchFamily="2" charset="2"/>
                <a:buChar char="n"/>
              </a:pPr>
              <a:r>
                <a:rPr lang="zh-CN" altLang="en-US" sz="2400" b="1" dirty="0">
                  <a:solidFill>
                    <a:srgbClr val="2F5EB0"/>
                  </a:solidFill>
                  <a:latin typeface="微软雅黑" panose="020B0503020204020204" charset="-122"/>
                  <a:ea typeface="微软雅黑" panose="020B0503020204020204" charset="-122"/>
                </a:rPr>
                <a:t>电荷</a:t>
              </a:r>
              <a:endParaRPr lang="zh-CN" sz="2400" b="1" dirty="0">
                <a:solidFill>
                  <a:srgbClr val="2F5EB0"/>
                </a:solidFill>
                <a:latin typeface="微软雅黑" panose="020B0503020204020204" charset="-122"/>
                <a:ea typeface="微软雅黑" panose="020B0503020204020204" charset="-122"/>
              </a:endParaRPr>
            </a:p>
          </p:txBody>
        </p:sp>
        <p:sp>
          <p:nvSpPr>
            <p:cNvPr id="21" name="矩形 20">
              <a:extLst>
                <a:ext uri="{FF2B5EF4-FFF2-40B4-BE49-F238E27FC236}">
                  <a16:creationId xmlns:a16="http://schemas.microsoft.com/office/drawing/2014/main" id="{61A7903E-B646-3422-741C-C7DCDC4CF630}"/>
                </a:ext>
              </a:extLst>
            </p:cNvPr>
            <p:cNvSpPr/>
            <p:nvPr>
              <p:custDataLst>
                <p:tags r:id="rId3"/>
              </p:custDataLst>
            </p:nvPr>
          </p:nvSpPr>
          <p:spPr>
            <a:xfrm>
              <a:off x="1362" y="6600"/>
              <a:ext cx="15516" cy="3804"/>
            </a:xfrm>
            <a:prstGeom prst="rect">
              <a:avLst/>
            </a:prstGeom>
          </p:spPr>
          <p:txBody>
            <a:bodyPr wrap="square">
              <a:noAutofit/>
            </a:bodyPr>
            <a:lstStyle/>
            <a:p>
              <a:pPr marL="342900" indent="-342900" fontAlgn="auto">
                <a:lnSpc>
                  <a:spcPct val="125000"/>
                </a:lnSpc>
                <a:spcBef>
                  <a:spcPts val="600"/>
                </a:spcBef>
                <a:buFont typeface="Arial" panose="020B0604020202020204" pitchFamily="34" charset="0"/>
                <a:buChar char="•"/>
              </a:pPr>
              <a:r>
                <a:rPr lang="zh-CN" altLang="en-US" sz="2000" dirty="0">
                  <a:latin typeface="Times New Roman" panose="02020603050405020304" pitchFamily="18" charset="0"/>
                  <a:ea typeface="微软雅黑" panose="020B0503020204020204" charset="-122"/>
                  <a:cs typeface="Times New Roman" panose="02020603050405020304" pitchFamily="18" charset="0"/>
                </a:rPr>
                <a:t>描述物体带电量的多少，符号为“</a:t>
              </a:r>
              <a:r>
                <a:rPr lang="en-US" altLang="zh-CN" sz="2000" dirty="0">
                  <a:latin typeface="Times New Roman" panose="02020603050405020304" pitchFamily="18" charset="0"/>
                  <a:ea typeface="微软雅黑" panose="020B0503020204020204" charset="-122"/>
                  <a:cs typeface="Times New Roman" panose="02020603050405020304" pitchFamily="18" charset="0"/>
                </a:rPr>
                <a:t>Q</a:t>
              </a:r>
              <a:r>
                <a:rPr lang="zh-CN" altLang="en-US" sz="2000" dirty="0">
                  <a:latin typeface="Times New Roman" panose="02020603050405020304" pitchFamily="18" charset="0"/>
                  <a:ea typeface="微软雅黑" panose="020B0503020204020204" charset="-122"/>
                  <a:cs typeface="Times New Roman" panose="02020603050405020304" pitchFamily="18" charset="0"/>
                </a:rPr>
                <a:t>”；单位是库伦，简称库，符号为“</a:t>
              </a:r>
              <a:r>
                <a:rPr lang="en-US" altLang="zh-CN" sz="2000" dirty="0">
                  <a:latin typeface="Times New Roman" panose="02020603050405020304" pitchFamily="18" charset="0"/>
                  <a:ea typeface="微软雅黑" panose="020B0503020204020204" charset="-122"/>
                  <a:cs typeface="Times New Roman" panose="02020603050405020304" pitchFamily="18" charset="0"/>
                </a:rPr>
                <a:t>C</a:t>
              </a:r>
              <a:r>
                <a:rPr lang="zh-CN" altLang="en-US" sz="2000" dirty="0">
                  <a:latin typeface="Times New Roman" panose="02020603050405020304" pitchFamily="18" charset="0"/>
                  <a:ea typeface="微软雅黑" panose="020B0503020204020204" charset="-122"/>
                  <a:cs typeface="Times New Roman" panose="02020603050405020304" pitchFamily="18" charset="0"/>
                </a:rPr>
                <a:t>”</a:t>
              </a:r>
              <a:endParaRPr lang="en-US" altLang="zh-CN" sz="2000" dirty="0">
                <a:latin typeface="Times New Roman" panose="02020603050405020304" pitchFamily="18" charset="0"/>
                <a:ea typeface="微软雅黑" panose="020B0503020204020204" charset="-122"/>
                <a:cs typeface="Times New Roman" panose="02020603050405020304" pitchFamily="18" charset="0"/>
              </a:endParaRPr>
            </a:p>
            <a:p>
              <a:pPr indent="457200" fontAlgn="auto">
                <a:lnSpc>
                  <a:spcPct val="125000"/>
                </a:lnSpc>
                <a:spcBef>
                  <a:spcPts val="600"/>
                </a:spcBef>
              </a:pPr>
              <a:r>
                <a:rPr lang="zh-CN" altLang="en-US" dirty="0">
                  <a:latin typeface="Times New Roman" panose="02020603050405020304" pitchFamily="18" charset="0"/>
                  <a:ea typeface="微软雅黑" panose="020B0503020204020204" charset="-122"/>
                  <a:cs typeface="Times New Roman" panose="02020603050405020304" pitchFamily="18" charset="0"/>
                </a:rPr>
                <a:t>微观世界中所有由原子构成的物体均带有正负两种电荷。</a:t>
              </a:r>
              <a:endParaRPr lang="en-US" altLang="zh-CN" dirty="0">
                <a:latin typeface="Times New Roman" panose="02020603050405020304" pitchFamily="18" charset="0"/>
                <a:ea typeface="微软雅黑" panose="020B0503020204020204" charset="-122"/>
                <a:cs typeface="Times New Roman" panose="02020603050405020304" pitchFamily="18" charset="0"/>
              </a:endParaRPr>
            </a:p>
            <a:p>
              <a:pPr indent="457200" fontAlgn="auto">
                <a:lnSpc>
                  <a:spcPct val="125000"/>
                </a:lnSpc>
                <a:spcBef>
                  <a:spcPts val="600"/>
                </a:spcBef>
              </a:pPr>
              <a:r>
                <a:rPr lang="zh-CN" altLang="en-US" dirty="0">
                  <a:latin typeface="Times New Roman" panose="02020603050405020304" pitchFamily="18" charset="0"/>
                  <a:ea typeface="微软雅黑" panose="020B0503020204020204" charset="-122"/>
                  <a:cs typeface="Times New Roman" panose="02020603050405020304" pitchFamily="18" charset="0"/>
                </a:rPr>
                <a:t>宏观世界中大多数物体呈电中性（即我们常说的“这个物体不带电”）。</a:t>
              </a:r>
              <a:endParaRPr lang="en-US" altLang="zh-CN" dirty="0">
                <a:latin typeface="Times New Roman" panose="02020603050405020304" pitchFamily="18" charset="0"/>
                <a:ea typeface="微软雅黑" panose="020B0503020204020204" charset="-122"/>
                <a:cs typeface="Times New Roman" panose="02020603050405020304" pitchFamily="18" charset="0"/>
              </a:endParaRPr>
            </a:p>
          </p:txBody>
        </p:sp>
      </p:grpSp>
      <p:cxnSp>
        <p:nvCxnSpPr>
          <p:cNvPr id="8" name="直接箭头连接符 7">
            <a:extLst>
              <a:ext uri="{FF2B5EF4-FFF2-40B4-BE49-F238E27FC236}">
                <a16:creationId xmlns:a16="http://schemas.microsoft.com/office/drawing/2014/main" id="{9A13D0A6-D6E1-CE11-80A9-4C24BF83FABF}"/>
              </a:ext>
            </a:extLst>
          </p:cNvPr>
          <p:cNvCxnSpPr>
            <a:cxnSpLocks/>
            <a:endCxn id="13" idx="0"/>
          </p:cNvCxnSpPr>
          <p:nvPr/>
        </p:nvCxnSpPr>
        <p:spPr>
          <a:xfrm flipH="1">
            <a:off x="2597354" y="4210872"/>
            <a:ext cx="842250" cy="1261672"/>
          </a:xfrm>
          <a:prstGeom prst="straightConnector1">
            <a:avLst/>
          </a:prstGeom>
          <a:ln w="57150">
            <a:solidFill>
              <a:srgbClr val="FF0000"/>
            </a:solidFill>
            <a:tailEnd type="triangle"/>
          </a:ln>
        </p:spPr>
        <p:style>
          <a:lnRef idx="3">
            <a:schemeClr val="accent2"/>
          </a:lnRef>
          <a:fillRef idx="0">
            <a:schemeClr val="accent2"/>
          </a:fillRef>
          <a:effectRef idx="2">
            <a:schemeClr val="accent2"/>
          </a:effectRef>
          <a:fontRef idx="minor">
            <a:schemeClr val="tx1"/>
          </a:fontRef>
        </p:style>
      </p:cxnSp>
      <p:sp>
        <p:nvSpPr>
          <p:cNvPr id="13" name="文本框 12">
            <a:extLst>
              <a:ext uri="{FF2B5EF4-FFF2-40B4-BE49-F238E27FC236}">
                <a16:creationId xmlns:a16="http://schemas.microsoft.com/office/drawing/2014/main" id="{64FE0B90-0F48-993B-D62C-CB9A86EC6D49}"/>
              </a:ext>
            </a:extLst>
          </p:cNvPr>
          <p:cNvSpPr txBox="1"/>
          <p:nvPr/>
        </p:nvSpPr>
        <p:spPr>
          <a:xfrm>
            <a:off x="1605071" y="5472544"/>
            <a:ext cx="1984566" cy="923330"/>
          </a:xfrm>
          <a:prstGeom prst="rect">
            <a:avLst/>
          </a:prstGeom>
          <a:noFill/>
          <a:ln w="15875" cmpd="thickThin">
            <a:solidFill>
              <a:schemeClr val="accent1"/>
            </a:solidFill>
            <a:prstDash val="dash"/>
          </a:ln>
        </p:spPr>
        <p:txBody>
          <a:bodyPr wrap="square">
            <a:spAutoFit/>
          </a:bodyPr>
          <a:lstStyle>
            <a:defPPr>
              <a:defRPr lang="zh-CN"/>
            </a:defPPr>
            <a:lvl1pPr>
              <a:defRPr>
                <a:latin typeface="Times New Roman" panose="02020603050405020304" pitchFamily="18" charset="0"/>
                <a:ea typeface="微软雅黑" panose="020B0503020204020204" charset="-122"/>
                <a:cs typeface="Times New Roman" panose="02020603050405020304" pitchFamily="18" charset="0"/>
              </a:defRPr>
            </a:lvl1pPr>
          </a:lstStyle>
          <a:p>
            <a:r>
              <a:rPr lang="zh-CN" altLang="en-US" dirty="0"/>
              <a:t>原子核</a:t>
            </a:r>
            <a:r>
              <a:rPr lang="en-US" altLang="zh-CN" dirty="0"/>
              <a:t>【</a:t>
            </a:r>
            <a:r>
              <a:rPr lang="zh-CN" altLang="en-US" dirty="0"/>
              <a:t>固定</a:t>
            </a:r>
            <a:r>
              <a:rPr lang="en-US" altLang="zh-CN" dirty="0"/>
              <a:t>】</a:t>
            </a:r>
            <a:r>
              <a:rPr lang="zh-CN" altLang="en-US" dirty="0"/>
              <a:t>：</a:t>
            </a:r>
            <a:endParaRPr lang="en-US" altLang="zh-CN" dirty="0"/>
          </a:p>
          <a:p>
            <a:pPr marL="285750" indent="-285750">
              <a:buFont typeface="Arial" panose="020B0604020202020204" pitchFamily="34" charset="0"/>
              <a:buChar char="•"/>
            </a:pPr>
            <a:r>
              <a:rPr lang="zh-CN" altLang="en-US" dirty="0"/>
              <a:t>质子（正电荷）</a:t>
            </a:r>
            <a:endParaRPr lang="en-US" altLang="zh-CN" dirty="0"/>
          </a:p>
          <a:p>
            <a:pPr marL="285750" indent="-285750">
              <a:buFont typeface="Arial" panose="020B0604020202020204" pitchFamily="34" charset="0"/>
              <a:buChar char="•"/>
            </a:pPr>
            <a:r>
              <a:rPr lang="zh-CN" altLang="en-US" dirty="0"/>
              <a:t>中子（不带电）</a:t>
            </a:r>
          </a:p>
        </p:txBody>
      </p:sp>
      <p:cxnSp>
        <p:nvCxnSpPr>
          <p:cNvPr id="14" name="直接箭头连接符 13">
            <a:extLst>
              <a:ext uri="{FF2B5EF4-FFF2-40B4-BE49-F238E27FC236}">
                <a16:creationId xmlns:a16="http://schemas.microsoft.com/office/drawing/2014/main" id="{68E941DD-2776-0E12-2427-E69433841A3E}"/>
              </a:ext>
            </a:extLst>
          </p:cNvPr>
          <p:cNvCxnSpPr>
            <a:cxnSpLocks/>
          </p:cNvCxnSpPr>
          <p:nvPr/>
        </p:nvCxnSpPr>
        <p:spPr>
          <a:xfrm>
            <a:off x="4525436" y="4841708"/>
            <a:ext cx="56484" cy="672706"/>
          </a:xfrm>
          <a:prstGeom prst="straightConnector1">
            <a:avLst/>
          </a:prstGeom>
          <a:ln w="57150">
            <a:solidFill>
              <a:srgbClr val="FF0000"/>
            </a:solidFill>
            <a:tailEnd type="triangle"/>
          </a:ln>
        </p:spPr>
        <p:style>
          <a:lnRef idx="3">
            <a:schemeClr val="accent2"/>
          </a:lnRef>
          <a:fillRef idx="0">
            <a:schemeClr val="accent2"/>
          </a:fillRef>
          <a:effectRef idx="2">
            <a:schemeClr val="accent2"/>
          </a:effectRef>
          <a:fontRef idx="minor">
            <a:schemeClr val="tx1"/>
          </a:fontRef>
        </p:style>
      </p:cxnSp>
      <p:sp>
        <p:nvSpPr>
          <p:cNvPr id="17" name="文本框 16">
            <a:extLst>
              <a:ext uri="{FF2B5EF4-FFF2-40B4-BE49-F238E27FC236}">
                <a16:creationId xmlns:a16="http://schemas.microsoft.com/office/drawing/2014/main" id="{1D9964C7-C0E8-3546-F0CC-BA1189A7A7CB}"/>
              </a:ext>
            </a:extLst>
          </p:cNvPr>
          <p:cNvSpPr txBox="1"/>
          <p:nvPr/>
        </p:nvSpPr>
        <p:spPr>
          <a:xfrm>
            <a:off x="3853750" y="5631191"/>
            <a:ext cx="1529571" cy="646331"/>
          </a:xfrm>
          <a:prstGeom prst="rect">
            <a:avLst/>
          </a:prstGeom>
          <a:noFill/>
          <a:ln w="15875" cmpd="thickThin">
            <a:solidFill>
              <a:schemeClr val="accent1"/>
            </a:solidFill>
            <a:prstDash val="dash"/>
          </a:ln>
        </p:spPr>
        <p:txBody>
          <a:bodyPr wrap="square">
            <a:spAutoFit/>
          </a:bodyPr>
          <a:lstStyle>
            <a:defPPr>
              <a:defRPr lang="zh-CN"/>
            </a:defPPr>
            <a:lvl1pPr>
              <a:defRPr>
                <a:latin typeface="Times New Roman" panose="02020603050405020304" pitchFamily="18" charset="0"/>
                <a:ea typeface="微软雅黑" panose="020B0503020204020204" charset="-122"/>
                <a:cs typeface="Times New Roman" panose="02020603050405020304" pitchFamily="18" charset="0"/>
              </a:defRPr>
            </a:lvl1pPr>
          </a:lstStyle>
          <a:p>
            <a:r>
              <a:rPr lang="zh-CN" altLang="en-US" dirty="0"/>
              <a:t>电子</a:t>
            </a:r>
            <a:r>
              <a:rPr lang="en-US" altLang="zh-CN" dirty="0"/>
              <a:t>【</a:t>
            </a:r>
            <a:r>
              <a:rPr lang="zh-CN" altLang="en-US" dirty="0"/>
              <a:t>移动</a:t>
            </a:r>
            <a:r>
              <a:rPr lang="en-US" altLang="zh-CN" dirty="0"/>
              <a:t>】</a:t>
            </a:r>
            <a:br>
              <a:rPr lang="en-US" altLang="zh-CN" dirty="0"/>
            </a:br>
            <a:r>
              <a:rPr lang="zh-CN" altLang="en-US" dirty="0"/>
              <a:t>（负电荷）</a:t>
            </a:r>
          </a:p>
        </p:txBody>
      </p:sp>
      <p:sp>
        <p:nvSpPr>
          <p:cNvPr id="23" name="文本框 22">
            <a:extLst>
              <a:ext uri="{FF2B5EF4-FFF2-40B4-BE49-F238E27FC236}">
                <a16:creationId xmlns:a16="http://schemas.microsoft.com/office/drawing/2014/main" id="{337D1C97-84D9-B7E0-075E-C6E85F7C068F}"/>
              </a:ext>
            </a:extLst>
          </p:cNvPr>
          <p:cNvSpPr txBox="1"/>
          <p:nvPr/>
        </p:nvSpPr>
        <p:spPr>
          <a:xfrm>
            <a:off x="6529639" y="5640939"/>
            <a:ext cx="2334961" cy="646331"/>
          </a:xfrm>
          <a:prstGeom prst="rect">
            <a:avLst/>
          </a:prstGeom>
          <a:noFill/>
          <a:ln w="15875" cmpd="thickThin">
            <a:solidFill>
              <a:schemeClr val="accent1"/>
            </a:solidFill>
            <a:prstDash val="dash"/>
          </a:ln>
        </p:spPr>
        <p:txBody>
          <a:bodyPr wrap="square">
            <a:spAutoFit/>
          </a:bodyPr>
          <a:lstStyle/>
          <a:p>
            <a:r>
              <a:rPr lang="zh-CN" altLang="en-US" dirty="0">
                <a:latin typeface="Times New Roman" panose="02020603050405020304" pitchFamily="18" charset="0"/>
                <a:ea typeface="微软雅黑" panose="020B0503020204020204" charset="-122"/>
                <a:cs typeface="Times New Roman" panose="02020603050405020304" pitchFamily="18" charset="0"/>
              </a:rPr>
              <a:t>电荷性质：</a:t>
            </a:r>
            <a:endParaRPr lang="en-US" altLang="zh-CN" dirty="0">
              <a:latin typeface="Times New Roman" panose="02020603050405020304" pitchFamily="18" charset="0"/>
              <a:ea typeface="微软雅黑" panose="020B0503020204020204" charset="-122"/>
              <a:cs typeface="Times New Roman" panose="02020603050405020304" pitchFamily="18" charset="0"/>
            </a:endParaRPr>
          </a:p>
          <a:p>
            <a:r>
              <a:rPr lang="zh-CN" altLang="en-US" dirty="0">
                <a:latin typeface="Times New Roman" panose="02020603050405020304" pitchFamily="18" charset="0"/>
                <a:ea typeface="微软雅黑" panose="020B0503020204020204" charset="-122"/>
                <a:cs typeface="Times New Roman" panose="02020603050405020304" pitchFamily="18" charset="0"/>
              </a:rPr>
              <a:t>同性相斥，异性相吸</a:t>
            </a:r>
            <a:endParaRPr lang="zh-CN" altLang="en-US" dirty="0"/>
          </a:p>
        </p:txBody>
      </p:sp>
      <p:pic>
        <p:nvPicPr>
          <p:cNvPr id="66" name="图片 65">
            <a:extLst>
              <a:ext uri="{FF2B5EF4-FFF2-40B4-BE49-F238E27FC236}">
                <a16:creationId xmlns:a16="http://schemas.microsoft.com/office/drawing/2014/main" id="{F7FB0487-6D38-C178-25FA-C3CA24F3CFB1}"/>
              </a:ext>
            </a:extLst>
          </p:cNvPr>
          <p:cNvPicPr>
            <a:picLocks noChangeAspect="1"/>
          </p:cNvPicPr>
          <p:nvPr/>
        </p:nvPicPr>
        <p:blipFill>
          <a:blip r:embed="rId8"/>
          <a:stretch>
            <a:fillRect/>
          </a:stretch>
        </p:blipFill>
        <p:spPr>
          <a:xfrm>
            <a:off x="6673671" y="2829206"/>
            <a:ext cx="2046896" cy="2673234"/>
          </a:xfrm>
          <a:prstGeom prst="rect">
            <a:avLst/>
          </a:prstGeom>
        </p:spPr>
      </p:pic>
    </p:spTree>
    <p:custDataLst>
      <p:tags r:id="rId1"/>
    </p:custDataLst>
    <p:extLst>
      <p:ext uri="{BB962C8B-B14F-4D97-AF65-F5344CB8AC3E}">
        <p14:creationId xmlns:p14="http://schemas.microsoft.com/office/powerpoint/2010/main" val="1487339835"/>
      </p:ext>
    </p:ext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AF9D97-2BCF-C479-4282-1F852E20ADC3}"/>
            </a:ext>
          </a:extLst>
        </p:cNvPr>
        <p:cNvGrpSpPr/>
        <p:nvPr/>
      </p:nvGrpSpPr>
      <p:grpSpPr>
        <a:xfrm>
          <a:off x="0" y="0"/>
          <a:ext cx="0" cy="0"/>
          <a:chOff x="0" y="0"/>
          <a:chExt cx="0" cy="0"/>
        </a:xfrm>
      </p:grpSpPr>
      <p:pic>
        <p:nvPicPr>
          <p:cNvPr id="2050" name="Picture 2">
            <a:extLst>
              <a:ext uri="{FF2B5EF4-FFF2-40B4-BE49-F238E27FC236}">
                <a16:creationId xmlns:a16="http://schemas.microsoft.com/office/drawing/2014/main" id="{3CF9E11E-6425-CB89-319C-58CF284F715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30250" y="1432609"/>
            <a:ext cx="5572125" cy="3333750"/>
          </a:xfrm>
          <a:prstGeom prst="rect">
            <a:avLst/>
          </a:prstGeom>
          <a:noFill/>
          <a:extLst>
            <a:ext uri="{909E8E84-426E-40DD-AFC4-6F175D3DCCD1}">
              <a14:hiddenFill xmlns:a14="http://schemas.microsoft.com/office/drawing/2010/main">
                <a:solidFill>
                  <a:srgbClr val="FFFFFF"/>
                </a:solidFill>
              </a14:hiddenFill>
            </a:ext>
          </a:extLst>
        </p:spPr>
      </p:pic>
      <p:grpSp>
        <p:nvGrpSpPr>
          <p:cNvPr id="24" name="组合 23">
            <a:extLst>
              <a:ext uri="{FF2B5EF4-FFF2-40B4-BE49-F238E27FC236}">
                <a16:creationId xmlns:a16="http://schemas.microsoft.com/office/drawing/2014/main" id="{0B88900E-C010-A077-D2B9-77EEC33F6063}"/>
              </a:ext>
            </a:extLst>
          </p:cNvPr>
          <p:cNvGrpSpPr/>
          <p:nvPr/>
        </p:nvGrpSpPr>
        <p:grpSpPr>
          <a:xfrm>
            <a:off x="1245235" y="323215"/>
            <a:ext cx="6748145" cy="604520"/>
            <a:chOff x="716110" y="296170"/>
            <a:chExt cx="6748251" cy="604319"/>
          </a:xfrm>
        </p:grpSpPr>
        <p:sp>
          <p:nvSpPr>
            <p:cNvPr id="25" name="文本框 24">
              <a:extLst>
                <a:ext uri="{FF2B5EF4-FFF2-40B4-BE49-F238E27FC236}">
                  <a16:creationId xmlns:a16="http://schemas.microsoft.com/office/drawing/2014/main" id="{2553C169-14B7-29C0-180D-118006465EC4}"/>
                </a:ext>
              </a:extLst>
            </p:cNvPr>
            <p:cNvSpPr txBox="1"/>
            <p:nvPr/>
          </p:nvSpPr>
          <p:spPr>
            <a:xfrm>
              <a:off x="716110" y="296170"/>
              <a:ext cx="6748251" cy="498944"/>
            </a:xfrm>
            <a:prstGeom prst="rect">
              <a:avLst/>
            </a:prstGeom>
            <a:noFill/>
          </p:spPr>
          <p:txBody>
            <a:bodyPr wrap="square" lIns="68580" tIns="34290" rIns="68580" bIns="34290" rtlCol="0">
              <a:spAutoFit/>
            </a:bodyPr>
            <a:lstStyle/>
            <a:p>
              <a:pPr defTabSz="685800"/>
              <a:r>
                <a:rPr lang="zh-CN" altLang="en-US" sz="2800" b="1" spc="300" dirty="0">
                  <a:solidFill>
                    <a:srgbClr val="3D5594"/>
                  </a:solidFill>
                  <a:latin typeface="微软雅黑" panose="020B0503020204020204" charset="-122"/>
                  <a:ea typeface="微软雅黑" panose="020B0503020204020204" charset="-122"/>
                  <a:cs typeface="+mn-ea"/>
                  <a:sym typeface="+mn-lt"/>
                </a:rPr>
                <a:t>元器件基础</a:t>
              </a:r>
            </a:p>
          </p:txBody>
        </p:sp>
        <p:cxnSp>
          <p:nvCxnSpPr>
            <p:cNvPr id="26" name="直接连接符 25">
              <a:extLst>
                <a:ext uri="{FF2B5EF4-FFF2-40B4-BE49-F238E27FC236}">
                  <a16:creationId xmlns:a16="http://schemas.microsoft.com/office/drawing/2014/main" id="{661DE4AD-64DA-B2AC-1634-212615EBA2BE}"/>
                </a:ext>
              </a:extLst>
            </p:cNvPr>
            <p:cNvCxnSpPr/>
            <p:nvPr/>
          </p:nvCxnSpPr>
          <p:spPr>
            <a:xfrm flipV="1">
              <a:off x="774478" y="898584"/>
              <a:ext cx="1385570" cy="1905"/>
            </a:xfrm>
            <a:prstGeom prst="line">
              <a:avLst/>
            </a:prstGeom>
            <a:noFill/>
            <a:ln w="28575" cap="flat" cmpd="sng" algn="ctr">
              <a:solidFill>
                <a:srgbClr val="3D5594"/>
              </a:solidFill>
              <a:prstDash val="solid"/>
              <a:miter lim="800000"/>
            </a:ln>
            <a:effectLst/>
          </p:spPr>
        </p:cxnSp>
      </p:grpSp>
      <p:pic>
        <p:nvPicPr>
          <p:cNvPr id="73" name="图片 72" descr="复旦大学微电子学院芯创讲师团">
            <a:extLst>
              <a:ext uri="{FF2B5EF4-FFF2-40B4-BE49-F238E27FC236}">
                <a16:creationId xmlns:a16="http://schemas.microsoft.com/office/drawing/2014/main" id="{101820F3-2E74-A371-B885-8B6C74447873}"/>
              </a:ext>
            </a:extLst>
          </p:cNvPr>
          <p:cNvPicPr>
            <a:picLocks noChangeAspect="1"/>
          </p:cNvPicPr>
          <p:nvPr/>
        </p:nvPicPr>
        <p:blipFill>
          <a:blip r:embed="rId8">
            <a:lum bright="12000" contrast="-12000"/>
          </a:blip>
          <a:srcRect l="24353" t="13598" r="23764" b="35672"/>
          <a:stretch>
            <a:fillRect/>
          </a:stretch>
        </p:blipFill>
        <p:spPr>
          <a:xfrm>
            <a:off x="289560" y="102870"/>
            <a:ext cx="955675" cy="935355"/>
          </a:xfrm>
          <a:prstGeom prst="rect">
            <a:avLst/>
          </a:prstGeom>
        </p:spPr>
      </p:pic>
      <p:grpSp>
        <p:nvGrpSpPr>
          <p:cNvPr id="6" name="组合 5">
            <a:extLst>
              <a:ext uri="{FF2B5EF4-FFF2-40B4-BE49-F238E27FC236}">
                <a16:creationId xmlns:a16="http://schemas.microsoft.com/office/drawing/2014/main" id="{08FDCD9D-4546-06D6-3195-7E6DA6B72C02}"/>
              </a:ext>
            </a:extLst>
          </p:cNvPr>
          <p:cNvGrpSpPr/>
          <p:nvPr/>
        </p:nvGrpSpPr>
        <p:grpSpPr>
          <a:xfrm>
            <a:off x="-12700" y="6480175"/>
            <a:ext cx="12205335" cy="424815"/>
            <a:chOff x="-20" y="10072"/>
            <a:chExt cx="19221" cy="728"/>
          </a:xfrm>
        </p:grpSpPr>
        <p:sp>
          <p:nvSpPr>
            <p:cNvPr id="7" name="TextBox 7">
              <a:extLst>
                <a:ext uri="{FF2B5EF4-FFF2-40B4-BE49-F238E27FC236}">
                  <a16:creationId xmlns:a16="http://schemas.microsoft.com/office/drawing/2014/main" id="{50405853-3EE4-A10A-464A-8BB013C8E6FA}"/>
                </a:ext>
              </a:extLst>
            </p:cNvPr>
            <p:cNvSpPr txBox="1"/>
            <p:nvPr/>
          </p:nvSpPr>
          <p:spPr>
            <a:xfrm>
              <a:off x="-20" y="10072"/>
              <a:ext cx="19221" cy="728"/>
            </a:xfrm>
            <a:prstGeom prst="rect">
              <a:avLst/>
            </a:prstGeom>
            <a:gradFill>
              <a:gsLst>
                <a:gs pos="100000">
                  <a:srgbClr val="1F407C">
                    <a:alpha val="95000"/>
                  </a:srgbClr>
                </a:gs>
                <a:gs pos="50000">
                  <a:srgbClr val="00328D">
                    <a:alpha val="100000"/>
                  </a:srgbClr>
                </a:gs>
                <a:gs pos="0">
                  <a:srgbClr val="1F407C">
                    <a:alpha val="95000"/>
                  </a:srgbClr>
                </a:gs>
              </a:gsLst>
              <a:lin ang="0" scaled="0"/>
            </a:gradFill>
            <a:ln>
              <a:noFill/>
            </a:ln>
          </p:spPr>
          <p:txBody>
            <a:bodyPr wrap="square" rtlCol="0">
              <a:noAutofit/>
            </a:bodyPr>
            <a:lstStyle/>
            <a:p>
              <a:endParaRPr lang="zh-CN" altLang="en-US" dirty="0"/>
            </a:p>
          </p:txBody>
        </p:sp>
        <p:pic>
          <p:nvPicPr>
            <p:cNvPr id="9" name="图片 8" descr="复旦大学微电子学院芯创讲师团">
              <a:extLst>
                <a:ext uri="{FF2B5EF4-FFF2-40B4-BE49-F238E27FC236}">
                  <a16:creationId xmlns:a16="http://schemas.microsoft.com/office/drawing/2014/main" id="{2AFF38DC-4FF4-7B5B-0280-07306E5AEE96}"/>
                </a:ext>
              </a:extLst>
            </p:cNvPr>
            <p:cNvPicPr>
              <a:picLocks noChangeAspect="1"/>
            </p:cNvPicPr>
            <p:nvPr/>
          </p:nvPicPr>
          <p:blipFill>
            <a:blip r:embed="rId8">
              <a:alphaModFix amt="80000"/>
              <a:lum bright="100000"/>
            </a:blip>
            <a:srcRect t="63900" b="21773"/>
            <a:stretch>
              <a:fillRect/>
            </a:stretch>
          </p:blipFill>
          <p:spPr>
            <a:xfrm>
              <a:off x="7911" y="10129"/>
              <a:ext cx="3359" cy="617"/>
            </a:xfrm>
            <a:prstGeom prst="rect">
              <a:avLst/>
            </a:prstGeom>
          </p:spPr>
        </p:pic>
      </p:grpSp>
      <p:sp>
        <p:nvSpPr>
          <p:cNvPr id="10" name="文本框 9">
            <a:extLst>
              <a:ext uri="{FF2B5EF4-FFF2-40B4-BE49-F238E27FC236}">
                <a16:creationId xmlns:a16="http://schemas.microsoft.com/office/drawing/2014/main" id="{BB381E83-D195-E7A3-9E4A-E80DCD479F89}"/>
              </a:ext>
            </a:extLst>
          </p:cNvPr>
          <p:cNvSpPr txBox="1"/>
          <p:nvPr/>
        </p:nvSpPr>
        <p:spPr>
          <a:xfrm>
            <a:off x="1996376" y="4850953"/>
            <a:ext cx="2796987" cy="369332"/>
          </a:xfrm>
          <a:prstGeom prst="rect">
            <a:avLst/>
          </a:prstGeom>
          <a:noFill/>
        </p:spPr>
        <p:txBody>
          <a:bodyPr wrap="square">
            <a:spAutoFit/>
          </a:bodyPr>
          <a:lstStyle/>
          <a:p>
            <a:pPr algn="ctr"/>
            <a:r>
              <a:rPr lang="zh-CN" altLang="en-US" sz="1800" b="1" dirty="0">
                <a:solidFill>
                  <a:schemeClr val="tx1">
                    <a:lumMod val="65000"/>
                    <a:lumOff val="35000"/>
                  </a:schemeClr>
                </a:solidFill>
                <a:latin typeface="微软雅黑" panose="020B0503020204020204" charset="-122"/>
                <a:ea typeface="微软雅黑" panose="020B0503020204020204" charset="-122"/>
              </a:rPr>
              <a:t>电阻并联电路</a:t>
            </a:r>
            <a:endParaRPr lang="zh-CN" altLang="en-US" dirty="0"/>
          </a:p>
        </p:txBody>
      </p:sp>
      <p:sp>
        <p:nvSpPr>
          <p:cNvPr id="2" name="矩形 1">
            <a:extLst>
              <a:ext uri="{FF2B5EF4-FFF2-40B4-BE49-F238E27FC236}">
                <a16:creationId xmlns:a16="http://schemas.microsoft.com/office/drawing/2014/main" id="{9AEDE20F-08D9-EB6F-8C6E-A4AA7F40E5F2}"/>
              </a:ext>
            </a:extLst>
          </p:cNvPr>
          <p:cNvSpPr/>
          <p:nvPr>
            <p:custDataLst>
              <p:tags r:id="rId2"/>
            </p:custDataLst>
          </p:nvPr>
        </p:nvSpPr>
        <p:spPr>
          <a:xfrm>
            <a:off x="730250" y="1210310"/>
            <a:ext cx="1762021" cy="461665"/>
          </a:xfrm>
          <a:prstGeom prst="rect">
            <a:avLst/>
          </a:prstGeom>
        </p:spPr>
        <p:txBody>
          <a:bodyPr wrap="none">
            <a:spAutoFit/>
          </a:bodyPr>
          <a:lstStyle/>
          <a:p>
            <a:pPr marL="342900" indent="-342900">
              <a:buFont typeface="Wingdings" panose="05000000000000000000" pitchFamily="2" charset="2"/>
              <a:buChar char="n"/>
            </a:pPr>
            <a:r>
              <a:rPr lang="zh-CN" altLang="en-US" sz="2400" b="1" dirty="0">
                <a:solidFill>
                  <a:srgbClr val="2F5EB0"/>
                </a:solidFill>
                <a:latin typeface="微软雅黑" panose="020B0503020204020204" charset="-122"/>
                <a:ea typeface="微软雅黑" panose="020B0503020204020204" charset="-122"/>
              </a:rPr>
              <a:t>电阻并联</a:t>
            </a:r>
          </a:p>
        </p:txBody>
      </p:sp>
      <p:sp>
        <p:nvSpPr>
          <p:cNvPr id="4" name="文本框 3">
            <a:extLst>
              <a:ext uri="{FF2B5EF4-FFF2-40B4-BE49-F238E27FC236}">
                <a16:creationId xmlns:a16="http://schemas.microsoft.com/office/drawing/2014/main" id="{474C6238-F3C7-A79A-B3DC-748F6FD6B2BC}"/>
              </a:ext>
            </a:extLst>
          </p:cNvPr>
          <p:cNvSpPr txBox="1"/>
          <p:nvPr>
            <p:custDataLst>
              <p:tags r:id="rId3"/>
            </p:custDataLst>
          </p:nvPr>
        </p:nvSpPr>
        <p:spPr>
          <a:xfrm>
            <a:off x="1303602" y="5434901"/>
            <a:ext cx="3301176" cy="830997"/>
          </a:xfrm>
          <a:prstGeom prst="rect">
            <a:avLst/>
          </a:prstGeom>
          <a:noFill/>
          <a:ln w="22225">
            <a:solidFill>
              <a:srgbClr val="C00000"/>
            </a:solidFill>
            <a:prstDash val="dash"/>
          </a:ln>
        </p:spPr>
        <p:txBody>
          <a:bodyPr wrap="square" rtlCol="0">
            <a:spAutoFit/>
          </a:bodyPr>
          <a:lstStyle>
            <a:defPPr>
              <a:defRPr lang="zh-CN"/>
            </a:defPPr>
            <a:lvl1pPr lvl="0" algn="ctr">
              <a:buClrTx/>
              <a:buSzTx/>
              <a:buFontTx/>
              <a:defRPr sz="2400" b="1">
                <a:solidFill>
                  <a:srgbClr val="C00000"/>
                </a:solidFill>
                <a:latin typeface="微软雅黑" panose="020B0503020204020204" charset="-122"/>
                <a:ea typeface="微软雅黑" panose="020B0503020204020204" charset="-122"/>
                <a:cs typeface="微软雅黑" panose="020B0503020204020204" charset="-122"/>
              </a:defRPr>
            </a:lvl1pPr>
          </a:lstStyle>
          <a:p>
            <a:r>
              <a:rPr lang="zh-CN" altLang="en-US" dirty="0"/>
              <a:t>电阻并联，阻值减小，电阻值越并越小</a:t>
            </a:r>
          </a:p>
        </p:txBody>
      </p:sp>
      <p:pic>
        <p:nvPicPr>
          <p:cNvPr id="8" name="图片 7">
            <a:extLst>
              <a:ext uri="{FF2B5EF4-FFF2-40B4-BE49-F238E27FC236}">
                <a16:creationId xmlns:a16="http://schemas.microsoft.com/office/drawing/2014/main" id="{76DD8C4B-3A61-E52C-FB34-221AC711870C}"/>
              </a:ext>
            </a:extLst>
          </p:cNvPr>
          <p:cNvPicPr>
            <a:picLocks noChangeAspect="1"/>
          </p:cNvPicPr>
          <p:nvPr/>
        </p:nvPicPr>
        <p:blipFill>
          <a:blip r:embed="rId9"/>
          <a:stretch>
            <a:fillRect/>
          </a:stretch>
        </p:blipFill>
        <p:spPr>
          <a:xfrm>
            <a:off x="4676270" y="5405552"/>
            <a:ext cx="6054484" cy="883806"/>
          </a:xfrm>
          <a:prstGeom prst="rect">
            <a:avLst/>
          </a:prstGeom>
          <a:ln>
            <a:solidFill>
              <a:schemeClr val="tx1"/>
            </a:solidFill>
          </a:ln>
        </p:spPr>
      </p:pic>
      <p:sp>
        <p:nvSpPr>
          <p:cNvPr id="11" name="文本框 10">
            <a:extLst>
              <a:ext uri="{FF2B5EF4-FFF2-40B4-BE49-F238E27FC236}">
                <a16:creationId xmlns:a16="http://schemas.microsoft.com/office/drawing/2014/main" id="{A18F58C7-7179-C73D-6E0A-840178472E30}"/>
              </a:ext>
            </a:extLst>
          </p:cNvPr>
          <p:cNvSpPr txBox="1"/>
          <p:nvPr>
            <p:custDataLst>
              <p:tags r:id="rId4"/>
            </p:custDataLst>
          </p:nvPr>
        </p:nvSpPr>
        <p:spPr>
          <a:xfrm>
            <a:off x="6810702" y="1504659"/>
            <a:ext cx="4727671" cy="3439239"/>
          </a:xfrm>
          <a:prstGeom prst="roundRect">
            <a:avLst/>
          </a:prstGeom>
          <a:noFill/>
          <a:ln w="22225">
            <a:solidFill>
              <a:srgbClr val="C00000"/>
            </a:solidFill>
            <a:prstDash val="dash"/>
          </a:ln>
        </p:spPr>
        <p:txBody>
          <a:bodyPr wrap="square" rtlCol="0" anchor="ctr" anchorCtr="0">
            <a:spAutoFit/>
          </a:bodyPr>
          <a:lstStyle/>
          <a:p>
            <a:pPr lvl="0">
              <a:buClrTx/>
              <a:buSzTx/>
              <a:buFontTx/>
            </a:pPr>
            <a:r>
              <a:rPr lang="zh-CN" altLang="en-US" sz="2800" b="1" dirty="0">
                <a:solidFill>
                  <a:srgbClr val="C00000"/>
                </a:solidFill>
                <a:latin typeface="Times New Roman" panose="02020603050405020304" pitchFamily="18" charset="0"/>
                <a:cs typeface="Times New Roman" panose="02020603050405020304" pitchFamily="18" charset="0"/>
                <a:sym typeface="+mn-ea"/>
              </a:rPr>
              <a:t>①</a:t>
            </a:r>
            <a:r>
              <a:rPr lang="en-US" altLang="zh-CN" sz="2800" b="1" dirty="0">
                <a:solidFill>
                  <a:srgbClr val="C00000"/>
                </a:solidFill>
                <a:latin typeface="Times New Roman" panose="02020603050405020304" pitchFamily="18" charset="0"/>
                <a:cs typeface="Times New Roman" panose="02020603050405020304" pitchFamily="18" charset="0"/>
                <a:sym typeface="+mn-ea"/>
              </a:rPr>
              <a:t>U</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1</a:t>
            </a:r>
            <a:r>
              <a:rPr lang="en-US" altLang="zh-CN" sz="2800" b="1" dirty="0">
                <a:solidFill>
                  <a:srgbClr val="C00000"/>
                </a:solidFill>
                <a:latin typeface="Times New Roman" panose="02020603050405020304" pitchFamily="18" charset="0"/>
                <a:cs typeface="Times New Roman" panose="02020603050405020304" pitchFamily="18" charset="0"/>
                <a:sym typeface="+mn-ea"/>
              </a:rPr>
              <a:t> = U</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2</a:t>
            </a:r>
            <a:r>
              <a:rPr lang="en-US" altLang="zh-CN" sz="2800" b="1" dirty="0">
                <a:solidFill>
                  <a:srgbClr val="C00000"/>
                </a:solidFill>
                <a:latin typeface="Times New Roman" panose="02020603050405020304" pitchFamily="18" charset="0"/>
                <a:cs typeface="Times New Roman" panose="02020603050405020304" pitchFamily="18" charset="0"/>
                <a:sym typeface="+mn-ea"/>
              </a:rPr>
              <a:t> = U</a:t>
            </a:r>
            <a:r>
              <a:rPr lang="zh-CN" altLang="en-US" sz="2800" b="1" dirty="0">
                <a:solidFill>
                  <a:srgbClr val="C00000"/>
                </a:solidFill>
                <a:latin typeface="Times New Roman" panose="02020603050405020304" pitchFamily="18" charset="0"/>
                <a:cs typeface="Times New Roman" panose="02020603050405020304" pitchFamily="18" charset="0"/>
                <a:sym typeface="+mn-ea"/>
              </a:rPr>
              <a:t>，</a:t>
            </a:r>
            <a:r>
              <a:rPr lang="en-US" altLang="zh-CN" sz="2800" b="1" dirty="0">
                <a:solidFill>
                  <a:srgbClr val="C00000"/>
                </a:solidFill>
                <a:latin typeface="Times New Roman" panose="02020603050405020304" pitchFamily="18" charset="0"/>
                <a:cs typeface="Times New Roman" panose="02020603050405020304" pitchFamily="18" charset="0"/>
                <a:sym typeface="+mn-ea"/>
              </a:rPr>
              <a:t>R</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1 </a:t>
            </a:r>
            <a:r>
              <a:rPr lang="en-US" altLang="zh-CN" sz="2800" b="1" dirty="0">
                <a:solidFill>
                  <a:srgbClr val="C00000"/>
                </a:solidFill>
                <a:latin typeface="Times New Roman" panose="02020603050405020304" pitchFamily="18" charset="0"/>
                <a:cs typeface="Times New Roman" panose="02020603050405020304" pitchFamily="18" charset="0"/>
                <a:sym typeface="+mn-ea"/>
              </a:rPr>
              <a:t>= R</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2 </a:t>
            </a:r>
            <a:r>
              <a:rPr lang="en-US" altLang="zh-CN" sz="2800" b="1" dirty="0">
                <a:solidFill>
                  <a:srgbClr val="C00000"/>
                </a:solidFill>
                <a:latin typeface="Times New Roman" panose="02020603050405020304" pitchFamily="18" charset="0"/>
                <a:cs typeface="Times New Roman" panose="02020603050405020304" pitchFamily="18" charset="0"/>
                <a:sym typeface="+mn-ea"/>
              </a:rPr>
              <a:t>= R</a:t>
            </a:r>
            <a:r>
              <a:rPr lang="zh-CN" altLang="en-US" sz="2800" b="1" dirty="0">
                <a:solidFill>
                  <a:srgbClr val="C00000"/>
                </a:solidFill>
                <a:latin typeface="Times New Roman" panose="02020603050405020304" pitchFamily="18" charset="0"/>
                <a:cs typeface="Times New Roman" panose="02020603050405020304" pitchFamily="18" charset="0"/>
                <a:sym typeface="+mn-ea"/>
              </a:rPr>
              <a:t>，</a:t>
            </a:r>
            <a:endParaRPr lang="en-US" altLang="zh-CN" sz="2800" b="1" dirty="0">
              <a:solidFill>
                <a:srgbClr val="C00000"/>
              </a:solidFill>
              <a:latin typeface="Times New Roman" panose="02020603050405020304" pitchFamily="18" charset="0"/>
              <a:cs typeface="Times New Roman" panose="02020603050405020304" pitchFamily="18" charset="0"/>
              <a:sym typeface="+mn-ea"/>
            </a:endParaRPr>
          </a:p>
          <a:p>
            <a:pPr lvl="0">
              <a:buClrTx/>
              <a:buSzTx/>
              <a:buFontTx/>
            </a:pPr>
            <a:r>
              <a:rPr lang="en-US" altLang="zh-CN" sz="2800" b="1" dirty="0">
                <a:solidFill>
                  <a:srgbClr val="C00000"/>
                </a:solidFill>
                <a:latin typeface="Times New Roman" panose="02020603050405020304" pitchFamily="18" charset="0"/>
                <a:cs typeface="Times New Roman" panose="02020603050405020304" pitchFamily="18" charset="0"/>
                <a:sym typeface="+mn-ea"/>
              </a:rPr>
              <a:t>I</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1</a:t>
            </a:r>
            <a:r>
              <a:rPr lang="en-US" altLang="zh-CN" sz="2800" b="1" dirty="0">
                <a:solidFill>
                  <a:srgbClr val="C00000"/>
                </a:solidFill>
                <a:latin typeface="Times New Roman" panose="02020603050405020304" pitchFamily="18" charset="0"/>
                <a:cs typeface="Times New Roman" panose="02020603050405020304" pitchFamily="18" charset="0"/>
                <a:sym typeface="+mn-ea"/>
              </a:rPr>
              <a:t> = I</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2</a:t>
            </a:r>
            <a:r>
              <a:rPr lang="en-US" altLang="zh-CN" sz="2800" b="1" dirty="0">
                <a:solidFill>
                  <a:srgbClr val="C00000"/>
                </a:solidFill>
                <a:latin typeface="Times New Roman" panose="02020603050405020304" pitchFamily="18" charset="0"/>
                <a:cs typeface="Times New Roman" panose="02020603050405020304" pitchFamily="18" charset="0"/>
                <a:sym typeface="+mn-ea"/>
              </a:rPr>
              <a:t> = U / R</a:t>
            </a:r>
            <a:r>
              <a:rPr lang="zh-CN" altLang="en-US" sz="2800" b="1" dirty="0">
                <a:solidFill>
                  <a:srgbClr val="C00000"/>
                </a:solidFill>
                <a:latin typeface="Times New Roman" panose="02020603050405020304" pitchFamily="18" charset="0"/>
                <a:cs typeface="Times New Roman" panose="02020603050405020304" pitchFamily="18" charset="0"/>
                <a:sym typeface="+mn-ea"/>
              </a:rPr>
              <a:t>；</a:t>
            </a:r>
            <a:endParaRPr lang="en-US" altLang="zh-CN" sz="2800" b="1" dirty="0">
              <a:solidFill>
                <a:srgbClr val="C00000"/>
              </a:solidFill>
              <a:latin typeface="Times New Roman" panose="02020603050405020304" pitchFamily="18" charset="0"/>
              <a:cs typeface="Times New Roman" panose="02020603050405020304" pitchFamily="18" charset="0"/>
              <a:sym typeface="+mn-ea"/>
            </a:endParaRPr>
          </a:p>
          <a:p>
            <a:pPr lvl="0">
              <a:buClrTx/>
              <a:buSzTx/>
              <a:buFontTx/>
            </a:pPr>
            <a:r>
              <a:rPr lang="zh-CN" altLang="en-US" sz="2800" b="1" dirty="0">
                <a:solidFill>
                  <a:srgbClr val="C00000"/>
                </a:solidFill>
                <a:latin typeface="Times New Roman" panose="02020603050405020304" pitchFamily="18" charset="0"/>
                <a:cs typeface="Times New Roman" panose="02020603050405020304" pitchFamily="18" charset="0"/>
                <a:sym typeface="+mn-ea"/>
              </a:rPr>
              <a:t>②</a:t>
            </a:r>
            <a:r>
              <a:rPr lang="en-US" altLang="zh-CN" sz="2800" b="1" dirty="0">
                <a:solidFill>
                  <a:srgbClr val="C00000"/>
                </a:solidFill>
                <a:latin typeface="Times New Roman" panose="02020603050405020304" pitchFamily="18" charset="0"/>
                <a:cs typeface="Times New Roman" panose="02020603050405020304" pitchFamily="18" charset="0"/>
                <a:sym typeface="+mn-ea"/>
              </a:rPr>
              <a:t>I = I</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1</a:t>
            </a:r>
            <a:r>
              <a:rPr lang="en-US" altLang="zh-CN" sz="2800" b="1" dirty="0">
                <a:solidFill>
                  <a:srgbClr val="C00000"/>
                </a:solidFill>
                <a:latin typeface="Times New Roman" panose="02020603050405020304" pitchFamily="18" charset="0"/>
                <a:cs typeface="Times New Roman" panose="02020603050405020304" pitchFamily="18" charset="0"/>
                <a:sym typeface="+mn-ea"/>
              </a:rPr>
              <a:t> + I</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2</a:t>
            </a:r>
            <a:r>
              <a:rPr lang="en-US" altLang="zh-CN" sz="2800" b="1" dirty="0">
                <a:solidFill>
                  <a:srgbClr val="C00000"/>
                </a:solidFill>
                <a:latin typeface="Times New Roman" panose="02020603050405020304" pitchFamily="18" charset="0"/>
                <a:cs typeface="Times New Roman" panose="02020603050405020304" pitchFamily="18" charset="0"/>
                <a:sym typeface="+mn-ea"/>
              </a:rPr>
              <a:t> = 2U / R</a:t>
            </a:r>
          </a:p>
          <a:p>
            <a:pPr lvl="0">
              <a:buClrTx/>
              <a:buSzTx/>
              <a:buFontTx/>
            </a:pPr>
            <a:r>
              <a:rPr lang="zh-CN" altLang="en-US" sz="2800" b="1" dirty="0">
                <a:solidFill>
                  <a:srgbClr val="C00000"/>
                </a:solidFill>
                <a:latin typeface="Times New Roman" panose="02020603050405020304" pitchFamily="18" charset="0"/>
                <a:cs typeface="Times New Roman" panose="02020603050405020304" pitchFamily="18" charset="0"/>
                <a:sym typeface="+mn-ea"/>
              </a:rPr>
              <a:t>③</a:t>
            </a:r>
            <a:r>
              <a:rPr lang="en-US" altLang="zh-CN" sz="2800" b="1" dirty="0">
                <a:solidFill>
                  <a:srgbClr val="C00000"/>
                </a:solidFill>
                <a:latin typeface="Times New Roman" panose="02020603050405020304" pitchFamily="18" charset="0"/>
                <a:cs typeface="Times New Roman" panose="02020603050405020304" pitchFamily="18" charset="0"/>
                <a:sym typeface="+mn-ea"/>
              </a:rPr>
              <a:t>U’</a:t>
            </a:r>
            <a:r>
              <a:rPr lang="zh-CN" altLang="en-US" sz="2800" b="1" dirty="0">
                <a:solidFill>
                  <a:srgbClr val="C00000"/>
                </a:solidFill>
                <a:latin typeface="Times New Roman" panose="02020603050405020304" pitchFamily="18" charset="0"/>
                <a:cs typeface="Times New Roman" panose="02020603050405020304" pitchFamily="18" charset="0"/>
                <a:sym typeface="+mn-ea"/>
              </a:rPr>
              <a:t> </a:t>
            </a:r>
            <a:r>
              <a:rPr lang="en-US" altLang="zh-CN" sz="2800" b="1" dirty="0">
                <a:solidFill>
                  <a:srgbClr val="C00000"/>
                </a:solidFill>
                <a:latin typeface="Times New Roman" panose="02020603050405020304" pitchFamily="18" charset="0"/>
                <a:cs typeface="Times New Roman" panose="02020603050405020304" pitchFamily="18" charset="0"/>
                <a:sym typeface="+mn-ea"/>
              </a:rPr>
              <a:t>= U</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1</a:t>
            </a:r>
            <a:r>
              <a:rPr lang="en-US" altLang="zh-CN" sz="2800" b="1" dirty="0">
                <a:solidFill>
                  <a:srgbClr val="C00000"/>
                </a:solidFill>
                <a:latin typeface="Times New Roman" panose="02020603050405020304" pitchFamily="18" charset="0"/>
                <a:cs typeface="Times New Roman" panose="02020603050405020304" pitchFamily="18" charset="0"/>
                <a:sym typeface="+mn-ea"/>
              </a:rPr>
              <a:t> = U</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2</a:t>
            </a:r>
            <a:r>
              <a:rPr lang="en-US" altLang="zh-CN" sz="2800" b="1" dirty="0">
                <a:solidFill>
                  <a:srgbClr val="C00000"/>
                </a:solidFill>
                <a:latin typeface="Times New Roman" panose="02020603050405020304" pitchFamily="18" charset="0"/>
                <a:cs typeface="Times New Roman" panose="02020603050405020304" pitchFamily="18" charset="0"/>
                <a:sym typeface="+mn-ea"/>
              </a:rPr>
              <a:t> = U</a:t>
            </a:r>
            <a:r>
              <a:rPr lang="zh-CN" altLang="en-US" sz="2800" b="1" dirty="0">
                <a:solidFill>
                  <a:srgbClr val="C00000"/>
                </a:solidFill>
                <a:latin typeface="Times New Roman" panose="02020603050405020304" pitchFamily="18" charset="0"/>
                <a:cs typeface="Times New Roman" panose="02020603050405020304" pitchFamily="18" charset="0"/>
                <a:sym typeface="+mn-ea"/>
              </a:rPr>
              <a:t>；</a:t>
            </a:r>
            <a:endParaRPr lang="en-US" altLang="zh-CN" sz="2800" b="1" dirty="0">
              <a:solidFill>
                <a:srgbClr val="C00000"/>
              </a:solidFill>
              <a:latin typeface="Times New Roman" panose="02020603050405020304" pitchFamily="18" charset="0"/>
              <a:cs typeface="Times New Roman" panose="02020603050405020304" pitchFamily="18" charset="0"/>
              <a:sym typeface="+mn-ea"/>
            </a:endParaRPr>
          </a:p>
          <a:p>
            <a:pPr lvl="0">
              <a:buClrTx/>
              <a:buSzTx/>
              <a:buFontTx/>
            </a:pPr>
            <a:r>
              <a:rPr lang="zh-CN" altLang="en-US" sz="2800" b="1" dirty="0">
                <a:solidFill>
                  <a:srgbClr val="C00000"/>
                </a:solidFill>
                <a:latin typeface="Times New Roman" panose="02020603050405020304" pitchFamily="18" charset="0"/>
                <a:cs typeface="Times New Roman" panose="02020603050405020304" pitchFamily="18" charset="0"/>
                <a:sym typeface="+mn-ea"/>
              </a:rPr>
              <a:t>④</a:t>
            </a:r>
            <a:r>
              <a:rPr lang="en-US" altLang="zh-CN" sz="2800" b="1" dirty="0">
                <a:solidFill>
                  <a:srgbClr val="C00000"/>
                </a:solidFill>
                <a:latin typeface="Times New Roman" panose="02020603050405020304" pitchFamily="18" charset="0"/>
                <a:cs typeface="Times New Roman" panose="02020603050405020304" pitchFamily="18" charset="0"/>
                <a:sym typeface="+mn-ea"/>
              </a:rPr>
              <a:t>R’</a:t>
            </a:r>
            <a:r>
              <a:rPr lang="zh-CN" altLang="en-US" sz="2800" b="1" dirty="0">
                <a:solidFill>
                  <a:srgbClr val="C00000"/>
                </a:solidFill>
                <a:latin typeface="Times New Roman" panose="02020603050405020304" pitchFamily="18" charset="0"/>
                <a:cs typeface="Times New Roman" panose="02020603050405020304" pitchFamily="18" charset="0"/>
                <a:sym typeface="+mn-ea"/>
              </a:rPr>
              <a:t> </a:t>
            </a:r>
            <a:r>
              <a:rPr lang="en-US" altLang="zh-CN" sz="2800" b="1" dirty="0">
                <a:solidFill>
                  <a:srgbClr val="C00000"/>
                </a:solidFill>
                <a:latin typeface="Times New Roman" panose="02020603050405020304" pitchFamily="18" charset="0"/>
                <a:cs typeface="Times New Roman" panose="02020603050405020304" pitchFamily="18" charset="0"/>
                <a:sym typeface="+mn-ea"/>
              </a:rPr>
              <a:t>= U’</a:t>
            </a:r>
            <a:r>
              <a:rPr lang="zh-CN" altLang="en-US" sz="2800" b="1" dirty="0">
                <a:solidFill>
                  <a:srgbClr val="C00000"/>
                </a:solidFill>
                <a:latin typeface="Times New Roman" panose="02020603050405020304" pitchFamily="18" charset="0"/>
                <a:cs typeface="Times New Roman" panose="02020603050405020304" pitchFamily="18" charset="0"/>
                <a:sym typeface="+mn-ea"/>
              </a:rPr>
              <a:t> </a:t>
            </a:r>
            <a:r>
              <a:rPr lang="en-US" altLang="zh-CN" sz="2800" b="1" dirty="0">
                <a:solidFill>
                  <a:srgbClr val="C00000"/>
                </a:solidFill>
                <a:latin typeface="Times New Roman" panose="02020603050405020304" pitchFamily="18" charset="0"/>
                <a:cs typeface="Times New Roman" panose="02020603050405020304" pitchFamily="18" charset="0"/>
                <a:sym typeface="+mn-ea"/>
              </a:rPr>
              <a:t>/ I </a:t>
            </a:r>
          </a:p>
          <a:p>
            <a:r>
              <a:rPr lang="en-US" altLang="zh-CN" sz="2800" b="1" dirty="0">
                <a:solidFill>
                  <a:srgbClr val="C00000"/>
                </a:solidFill>
                <a:latin typeface="Times New Roman" panose="02020603050405020304" pitchFamily="18" charset="0"/>
                <a:cs typeface="Times New Roman" panose="02020603050405020304" pitchFamily="18" charset="0"/>
                <a:sym typeface="+mn-ea"/>
              </a:rPr>
              <a:t>         = U’</a:t>
            </a:r>
            <a:r>
              <a:rPr lang="zh-CN" altLang="en-US" sz="2800" b="1" dirty="0">
                <a:solidFill>
                  <a:srgbClr val="C00000"/>
                </a:solidFill>
                <a:latin typeface="Times New Roman" panose="02020603050405020304" pitchFamily="18" charset="0"/>
                <a:cs typeface="Times New Roman" panose="02020603050405020304" pitchFamily="18" charset="0"/>
                <a:sym typeface="+mn-ea"/>
              </a:rPr>
              <a:t> </a:t>
            </a:r>
            <a:r>
              <a:rPr lang="en-US" altLang="zh-CN" sz="2800" b="1" dirty="0">
                <a:solidFill>
                  <a:srgbClr val="C00000"/>
                </a:solidFill>
                <a:latin typeface="Times New Roman" panose="02020603050405020304" pitchFamily="18" charset="0"/>
                <a:cs typeface="Times New Roman" panose="02020603050405020304" pitchFamily="18" charset="0"/>
                <a:sym typeface="+mn-ea"/>
              </a:rPr>
              <a:t>/  (</a:t>
            </a:r>
            <a:r>
              <a:rPr lang="zh-CN" altLang="en-US" sz="2800" b="1" dirty="0">
                <a:solidFill>
                  <a:srgbClr val="C00000"/>
                </a:solidFill>
                <a:latin typeface="Times New Roman" panose="02020603050405020304" pitchFamily="18" charset="0"/>
                <a:cs typeface="Times New Roman" panose="02020603050405020304" pitchFamily="18" charset="0"/>
                <a:sym typeface="+mn-ea"/>
              </a:rPr>
              <a:t> </a:t>
            </a:r>
            <a:r>
              <a:rPr lang="en-US" altLang="zh-CN" sz="2800" b="1" dirty="0">
                <a:solidFill>
                  <a:srgbClr val="C00000"/>
                </a:solidFill>
                <a:latin typeface="Times New Roman" panose="02020603050405020304" pitchFamily="18" charset="0"/>
                <a:cs typeface="Times New Roman" panose="02020603050405020304" pitchFamily="18" charset="0"/>
                <a:sym typeface="+mn-ea"/>
              </a:rPr>
              <a:t>2U / R )</a:t>
            </a:r>
          </a:p>
          <a:p>
            <a:pPr lvl="0">
              <a:buClrTx/>
              <a:buSzTx/>
              <a:buFontTx/>
            </a:pPr>
            <a:r>
              <a:rPr lang="en-US" altLang="zh-CN" sz="2800" b="1" dirty="0">
                <a:solidFill>
                  <a:srgbClr val="C00000"/>
                </a:solidFill>
                <a:latin typeface="Times New Roman" panose="02020603050405020304" pitchFamily="18" charset="0"/>
                <a:cs typeface="Times New Roman" panose="02020603050405020304" pitchFamily="18" charset="0"/>
                <a:sym typeface="+mn-ea"/>
              </a:rPr>
              <a:t>         = 0.5 R</a:t>
            </a:r>
            <a:endParaRPr lang="en-US" altLang="zh-CN" sz="2400" b="1" dirty="0">
              <a:solidFill>
                <a:srgbClr val="C00000"/>
              </a:solidFill>
              <a:latin typeface="Times New Roman" panose="02020603050405020304" pitchFamily="18" charset="0"/>
              <a:ea typeface="微软雅黑" panose="020B0503020204020204" charset="-122"/>
              <a:cs typeface="Times New Roman" panose="02020603050405020304" pitchFamily="18" charset="0"/>
              <a:sym typeface="+mn-ea"/>
            </a:endParaRPr>
          </a:p>
        </p:txBody>
      </p:sp>
      <p:sp>
        <p:nvSpPr>
          <p:cNvPr id="12" name="文本框 11">
            <a:extLst>
              <a:ext uri="{FF2B5EF4-FFF2-40B4-BE49-F238E27FC236}">
                <a16:creationId xmlns:a16="http://schemas.microsoft.com/office/drawing/2014/main" id="{F477E91E-306D-4337-8AA5-4A64B3D45D6C}"/>
              </a:ext>
            </a:extLst>
          </p:cNvPr>
          <p:cNvSpPr txBox="1"/>
          <p:nvPr/>
        </p:nvSpPr>
        <p:spPr>
          <a:xfrm>
            <a:off x="3095258" y="1971822"/>
            <a:ext cx="580465" cy="523220"/>
          </a:xfrm>
          <a:prstGeom prst="rect">
            <a:avLst/>
          </a:prstGeom>
          <a:noFill/>
        </p:spPr>
        <p:txBody>
          <a:bodyPr wrap="square">
            <a:spAutoFit/>
          </a:bodyPr>
          <a:lstStyle/>
          <a:p>
            <a:pPr algn="ctr"/>
            <a:r>
              <a:rPr lang="en-US" altLang="zh-CN" sz="2800" b="1" dirty="0">
                <a:solidFill>
                  <a:srgbClr val="C00000"/>
                </a:solidFill>
                <a:latin typeface="Times New Roman" panose="02020603050405020304" pitchFamily="18" charset="0"/>
                <a:cs typeface="Times New Roman" panose="02020603050405020304" pitchFamily="18" charset="0"/>
                <a:sym typeface="+mn-ea"/>
              </a:rPr>
              <a:t>U</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1</a:t>
            </a:r>
            <a:endParaRPr lang="zh-CN" altLang="en-US" sz="2800" baseline="-25000" dirty="0"/>
          </a:p>
        </p:txBody>
      </p:sp>
      <p:sp>
        <p:nvSpPr>
          <p:cNvPr id="13" name="文本框 12">
            <a:extLst>
              <a:ext uri="{FF2B5EF4-FFF2-40B4-BE49-F238E27FC236}">
                <a16:creationId xmlns:a16="http://schemas.microsoft.com/office/drawing/2014/main" id="{26E3DE85-F6C2-49DC-1519-EEE57EDCB2AC}"/>
              </a:ext>
            </a:extLst>
          </p:cNvPr>
          <p:cNvSpPr txBox="1"/>
          <p:nvPr/>
        </p:nvSpPr>
        <p:spPr>
          <a:xfrm>
            <a:off x="2406039" y="2837874"/>
            <a:ext cx="580465" cy="523220"/>
          </a:xfrm>
          <a:prstGeom prst="rect">
            <a:avLst/>
          </a:prstGeom>
          <a:noFill/>
        </p:spPr>
        <p:txBody>
          <a:bodyPr wrap="square">
            <a:spAutoFit/>
          </a:bodyPr>
          <a:lstStyle/>
          <a:p>
            <a:pPr algn="ctr"/>
            <a:r>
              <a:rPr lang="en-US" altLang="zh-CN" sz="2800" b="1" dirty="0">
                <a:solidFill>
                  <a:srgbClr val="C00000"/>
                </a:solidFill>
                <a:latin typeface="Times New Roman" panose="02020603050405020304" pitchFamily="18" charset="0"/>
                <a:cs typeface="Times New Roman" panose="02020603050405020304" pitchFamily="18" charset="0"/>
                <a:sym typeface="+mn-ea"/>
              </a:rPr>
              <a:t>I</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2</a:t>
            </a:r>
            <a:endParaRPr lang="zh-CN" altLang="en-US" sz="2800" baseline="-25000" dirty="0"/>
          </a:p>
        </p:txBody>
      </p:sp>
      <p:sp>
        <p:nvSpPr>
          <p:cNvPr id="14" name="文本框 13">
            <a:extLst>
              <a:ext uri="{FF2B5EF4-FFF2-40B4-BE49-F238E27FC236}">
                <a16:creationId xmlns:a16="http://schemas.microsoft.com/office/drawing/2014/main" id="{8F849B38-2FDC-0F10-0399-A92DF97C7474}"/>
              </a:ext>
            </a:extLst>
          </p:cNvPr>
          <p:cNvSpPr txBox="1"/>
          <p:nvPr/>
        </p:nvSpPr>
        <p:spPr>
          <a:xfrm>
            <a:off x="1415911" y="3077832"/>
            <a:ext cx="580465" cy="523220"/>
          </a:xfrm>
          <a:prstGeom prst="rect">
            <a:avLst/>
          </a:prstGeom>
          <a:noFill/>
        </p:spPr>
        <p:txBody>
          <a:bodyPr wrap="square">
            <a:spAutoFit/>
          </a:bodyPr>
          <a:lstStyle/>
          <a:p>
            <a:pPr algn="ctr"/>
            <a:r>
              <a:rPr lang="en-US" altLang="zh-CN" sz="2800" b="1" dirty="0">
                <a:solidFill>
                  <a:srgbClr val="C00000"/>
                </a:solidFill>
                <a:latin typeface="Times New Roman" panose="02020603050405020304" pitchFamily="18" charset="0"/>
                <a:cs typeface="Times New Roman" panose="02020603050405020304" pitchFamily="18" charset="0"/>
                <a:sym typeface="+mn-ea"/>
              </a:rPr>
              <a:t>I</a:t>
            </a:r>
            <a:endParaRPr lang="zh-CN" altLang="en-US" sz="2800" baseline="-25000" dirty="0"/>
          </a:p>
        </p:txBody>
      </p:sp>
      <p:sp>
        <p:nvSpPr>
          <p:cNvPr id="15" name="文本框 14">
            <a:extLst>
              <a:ext uri="{FF2B5EF4-FFF2-40B4-BE49-F238E27FC236}">
                <a16:creationId xmlns:a16="http://schemas.microsoft.com/office/drawing/2014/main" id="{364A87CC-407C-4267-6F5F-BB7A3887E607}"/>
              </a:ext>
            </a:extLst>
          </p:cNvPr>
          <p:cNvSpPr txBox="1"/>
          <p:nvPr/>
        </p:nvSpPr>
        <p:spPr>
          <a:xfrm>
            <a:off x="4733252" y="3039883"/>
            <a:ext cx="580465" cy="523220"/>
          </a:xfrm>
          <a:prstGeom prst="rect">
            <a:avLst/>
          </a:prstGeom>
          <a:noFill/>
        </p:spPr>
        <p:txBody>
          <a:bodyPr wrap="square">
            <a:spAutoFit/>
          </a:bodyPr>
          <a:lstStyle/>
          <a:p>
            <a:pPr algn="ctr"/>
            <a:r>
              <a:rPr lang="en-US" altLang="zh-CN" sz="2800" b="1" dirty="0">
                <a:solidFill>
                  <a:srgbClr val="C00000"/>
                </a:solidFill>
                <a:latin typeface="Times New Roman" panose="02020603050405020304" pitchFamily="18" charset="0"/>
                <a:cs typeface="Times New Roman" panose="02020603050405020304" pitchFamily="18" charset="0"/>
                <a:sym typeface="+mn-ea"/>
              </a:rPr>
              <a:t>I</a:t>
            </a:r>
            <a:endParaRPr lang="zh-CN" altLang="en-US" sz="2800" baseline="-25000" dirty="0"/>
          </a:p>
        </p:txBody>
      </p:sp>
      <p:sp>
        <p:nvSpPr>
          <p:cNvPr id="16" name="文本框 15">
            <a:extLst>
              <a:ext uri="{FF2B5EF4-FFF2-40B4-BE49-F238E27FC236}">
                <a16:creationId xmlns:a16="http://schemas.microsoft.com/office/drawing/2014/main" id="{882E7DB7-D6D9-570B-1373-04D33341F592}"/>
              </a:ext>
            </a:extLst>
          </p:cNvPr>
          <p:cNvSpPr txBox="1"/>
          <p:nvPr/>
        </p:nvSpPr>
        <p:spPr>
          <a:xfrm>
            <a:off x="2373725" y="1759039"/>
            <a:ext cx="580465" cy="523220"/>
          </a:xfrm>
          <a:prstGeom prst="rect">
            <a:avLst/>
          </a:prstGeom>
          <a:noFill/>
        </p:spPr>
        <p:txBody>
          <a:bodyPr wrap="square">
            <a:spAutoFit/>
          </a:bodyPr>
          <a:lstStyle/>
          <a:p>
            <a:pPr algn="ctr"/>
            <a:r>
              <a:rPr lang="en-US" altLang="zh-CN" sz="2800" b="1" dirty="0">
                <a:solidFill>
                  <a:srgbClr val="C00000"/>
                </a:solidFill>
                <a:latin typeface="Times New Roman" panose="02020603050405020304" pitchFamily="18" charset="0"/>
                <a:cs typeface="Times New Roman" panose="02020603050405020304" pitchFamily="18" charset="0"/>
                <a:sym typeface="+mn-ea"/>
              </a:rPr>
              <a:t>I</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1</a:t>
            </a:r>
            <a:endParaRPr lang="zh-CN" altLang="en-US" sz="2800" baseline="-25000" dirty="0"/>
          </a:p>
        </p:txBody>
      </p:sp>
      <p:sp>
        <p:nvSpPr>
          <p:cNvPr id="18" name="文本框 17">
            <a:extLst>
              <a:ext uri="{FF2B5EF4-FFF2-40B4-BE49-F238E27FC236}">
                <a16:creationId xmlns:a16="http://schemas.microsoft.com/office/drawing/2014/main" id="{D686AB38-7BE8-F991-88F8-92D8A2C60E50}"/>
              </a:ext>
            </a:extLst>
          </p:cNvPr>
          <p:cNvSpPr txBox="1"/>
          <p:nvPr/>
        </p:nvSpPr>
        <p:spPr>
          <a:xfrm>
            <a:off x="3120967" y="2562597"/>
            <a:ext cx="580465" cy="523220"/>
          </a:xfrm>
          <a:prstGeom prst="rect">
            <a:avLst/>
          </a:prstGeom>
          <a:noFill/>
        </p:spPr>
        <p:txBody>
          <a:bodyPr wrap="square">
            <a:spAutoFit/>
          </a:bodyPr>
          <a:lstStyle/>
          <a:p>
            <a:pPr algn="ctr"/>
            <a:r>
              <a:rPr lang="en-US" altLang="zh-CN" sz="2800" b="1" dirty="0">
                <a:solidFill>
                  <a:srgbClr val="C00000"/>
                </a:solidFill>
                <a:latin typeface="Times New Roman" panose="02020603050405020304" pitchFamily="18" charset="0"/>
                <a:cs typeface="Times New Roman" panose="02020603050405020304" pitchFamily="18" charset="0"/>
                <a:sym typeface="+mn-ea"/>
              </a:rPr>
              <a:t>U</a:t>
            </a:r>
            <a:r>
              <a:rPr lang="en-US" altLang="zh-CN" sz="2800" b="1" baseline="-25000" dirty="0">
                <a:solidFill>
                  <a:srgbClr val="C00000"/>
                </a:solidFill>
                <a:latin typeface="Times New Roman" panose="02020603050405020304" pitchFamily="18" charset="0"/>
                <a:cs typeface="Times New Roman" panose="02020603050405020304" pitchFamily="18" charset="0"/>
                <a:sym typeface="+mn-ea"/>
              </a:rPr>
              <a:t>2</a:t>
            </a:r>
            <a:endParaRPr lang="zh-CN" altLang="en-US" sz="2800" baseline="-25000" dirty="0"/>
          </a:p>
        </p:txBody>
      </p:sp>
      <p:pic>
        <p:nvPicPr>
          <p:cNvPr id="20" name="Picture 10">
            <a:extLst>
              <a:ext uri="{FF2B5EF4-FFF2-40B4-BE49-F238E27FC236}">
                <a16:creationId xmlns:a16="http://schemas.microsoft.com/office/drawing/2014/main" id="{7837546F-4BF7-9567-5B2C-42FAFA28F595}"/>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264127" y="791926"/>
            <a:ext cx="1724025" cy="400050"/>
          </a:xfrm>
          <a:prstGeom prst="rect">
            <a:avLst/>
          </a:prstGeom>
          <a:noFill/>
          <a:extLst>
            <a:ext uri="{909E8E84-426E-40DD-AFC4-6F175D3DCCD1}">
              <a14:hiddenFill xmlns:a14="http://schemas.microsoft.com/office/drawing/2010/main">
                <a:solidFill>
                  <a:srgbClr val="FFFFFF"/>
                </a:solidFill>
              </a14:hiddenFill>
            </a:ext>
          </a:extLst>
        </p:spPr>
      </p:pic>
      <p:sp>
        <p:nvSpPr>
          <p:cNvPr id="21" name="文本框 20">
            <a:extLst>
              <a:ext uri="{FF2B5EF4-FFF2-40B4-BE49-F238E27FC236}">
                <a16:creationId xmlns:a16="http://schemas.microsoft.com/office/drawing/2014/main" id="{0AF717C8-8319-8825-ADC6-12AC47A67EA2}"/>
              </a:ext>
            </a:extLst>
          </p:cNvPr>
          <p:cNvSpPr txBox="1"/>
          <p:nvPr/>
        </p:nvSpPr>
        <p:spPr>
          <a:xfrm>
            <a:off x="5835906" y="324693"/>
            <a:ext cx="580465" cy="523220"/>
          </a:xfrm>
          <a:prstGeom prst="rect">
            <a:avLst/>
          </a:prstGeom>
          <a:noFill/>
        </p:spPr>
        <p:txBody>
          <a:bodyPr wrap="square">
            <a:spAutoFit/>
          </a:bodyPr>
          <a:lstStyle/>
          <a:p>
            <a:pPr algn="ctr"/>
            <a:r>
              <a:rPr lang="en-US" altLang="zh-CN" sz="2800" b="1" dirty="0">
                <a:solidFill>
                  <a:srgbClr val="C00000"/>
                </a:solidFill>
                <a:latin typeface="Times New Roman" panose="02020603050405020304" pitchFamily="18" charset="0"/>
                <a:cs typeface="Times New Roman" panose="02020603050405020304" pitchFamily="18" charset="0"/>
                <a:sym typeface="+mn-ea"/>
              </a:rPr>
              <a:t>R’</a:t>
            </a:r>
            <a:endParaRPr lang="zh-CN" altLang="en-US" sz="2800" baseline="-25000" dirty="0"/>
          </a:p>
        </p:txBody>
      </p:sp>
      <p:sp>
        <p:nvSpPr>
          <p:cNvPr id="22" name="文本框 21">
            <a:extLst>
              <a:ext uri="{FF2B5EF4-FFF2-40B4-BE49-F238E27FC236}">
                <a16:creationId xmlns:a16="http://schemas.microsoft.com/office/drawing/2014/main" id="{E270BD01-7DC0-882E-9313-9E3A3A892D3F}"/>
              </a:ext>
            </a:extLst>
          </p:cNvPr>
          <p:cNvSpPr txBox="1"/>
          <p:nvPr/>
        </p:nvSpPr>
        <p:spPr>
          <a:xfrm>
            <a:off x="5900982" y="730341"/>
            <a:ext cx="580465" cy="523220"/>
          </a:xfrm>
          <a:prstGeom prst="rect">
            <a:avLst/>
          </a:prstGeom>
          <a:noFill/>
        </p:spPr>
        <p:txBody>
          <a:bodyPr wrap="square">
            <a:spAutoFit/>
          </a:bodyPr>
          <a:lstStyle/>
          <a:p>
            <a:pPr algn="ctr"/>
            <a:r>
              <a:rPr lang="en-US" altLang="zh-CN" sz="2800" b="1" dirty="0">
                <a:solidFill>
                  <a:srgbClr val="C00000"/>
                </a:solidFill>
                <a:latin typeface="Times New Roman" panose="02020603050405020304" pitchFamily="18" charset="0"/>
                <a:cs typeface="Times New Roman" panose="02020603050405020304" pitchFamily="18" charset="0"/>
                <a:sym typeface="+mn-ea"/>
              </a:rPr>
              <a:t>U’</a:t>
            </a:r>
            <a:endParaRPr lang="zh-CN" altLang="en-US" sz="2800" baseline="-25000" dirty="0"/>
          </a:p>
        </p:txBody>
      </p:sp>
      <p:sp>
        <p:nvSpPr>
          <p:cNvPr id="23" name="矩形 22">
            <a:extLst>
              <a:ext uri="{FF2B5EF4-FFF2-40B4-BE49-F238E27FC236}">
                <a16:creationId xmlns:a16="http://schemas.microsoft.com/office/drawing/2014/main" id="{E4B4BBD3-6BD1-E6A5-289F-6B5BD9726359}"/>
              </a:ext>
            </a:extLst>
          </p:cNvPr>
          <p:cNvSpPr/>
          <p:nvPr/>
        </p:nvSpPr>
        <p:spPr>
          <a:xfrm>
            <a:off x="5106932" y="388271"/>
            <a:ext cx="2049518" cy="878461"/>
          </a:xfrm>
          <a:prstGeom prst="rect">
            <a:avLst/>
          </a:prstGeom>
          <a:solidFill>
            <a:schemeClr val="accent1">
              <a:alpha val="25000"/>
            </a:schemeClr>
          </a:solidFill>
          <a:ln w="73025" cmpd="sng">
            <a:solidFill>
              <a:srgbClr val="264787">
                <a:alpha val="47000"/>
              </a:srgbClr>
            </a:solidFill>
            <a:prstDash val="solid"/>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dirty="0"/>
          </a:p>
        </p:txBody>
      </p:sp>
      <p:sp>
        <p:nvSpPr>
          <p:cNvPr id="27" name="矩形 26">
            <a:extLst>
              <a:ext uri="{FF2B5EF4-FFF2-40B4-BE49-F238E27FC236}">
                <a16:creationId xmlns:a16="http://schemas.microsoft.com/office/drawing/2014/main" id="{36B8A966-C846-D9ED-781C-2DCF9F9473E6}"/>
              </a:ext>
            </a:extLst>
          </p:cNvPr>
          <p:cNvSpPr/>
          <p:nvPr/>
        </p:nvSpPr>
        <p:spPr>
          <a:xfrm>
            <a:off x="1681655" y="1817942"/>
            <a:ext cx="3341829" cy="1267875"/>
          </a:xfrm>
          <a:prstGeom prst="rect">
            <a:avLst/>
          </a:prstGeom>
          <a:solidFill>
            <a:schemeClr val="accent1">
              <a:alpha val="25000"/>
            </a:schemeClr>
          </a:solidFill>
          <a:ln w="73025" cmpd="sng">
            <a:solidFill>
              <a:srgbClr val="264787">
                <a:alpha val="47000"/>
              </a:srgbClr>
            </a:solidFill>
            <a:prstDash val="solid"/>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dirty="0"/>
          </a:p>
        </p:txBody>
      </p:sp>
      <p:sp>
        <p:nvSpPr>
          <p:cNvPr id="28" name="箭头: 左右 27">
            <a:extLst>
              <a:ext uri="{FF2B5EF4-FFF2-40B4-BE49-F238E27FC236}">
                <a16:creationId xmlns:a16="http://schemas.microsoft.com/office/drawing/2014/main" id="{E764C4F8-CE6B-300B-B008-3B38F94C9050}"/>
              </a:ext>
            </a:extLst>
          </p:cNvPr>
          <p:cNvSpPr/>
          <p:nvPr/>
        </p:nvSpPr>
        <p:spPr>
          <a:xfrm rot="19925411">
            <a:off x="3905632" y="1064469"/>
            <a:ext cx="1155050" cy="484632"/>
          </a:xfrm>
          <a:prstGeom prst="leftRightArrow">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ustDataLst>
      <p:tags r:id="rId1"/>
    </p:custDataLst>
    <p:extLst>
      <p:ext uri="{BB962C8B-B14F-4D97-AF65-F5344CB8AC3E}">
        <p14:creationId xmlns:p14="http://schemas.microsoft.com/office/powerpoint/2010/main" val="13282131"/>
      </p:ext>
    </p:ext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descr="未标题-1"/>
          <p:cNvPicPr>
            <a:picLocks noChangeAspect="1"/>
          </p:cNvPicPr>
          <p:nvPr/>
        </p:nvPicPr>
        <p:blipFill>
          <a:blip r:embed="rId11">
            <a:lum bright="-6000"/>
          </a:blip>
          <a:srcRect t="8310" b="7738"/>
          <a:stretch>
            <a:fillRect/>
          </a:stretch>
        </p:blipFill>
        <p:spPr>
          <a:xfrm>
            <a:off x="0" y="552450"/>
            <a:ext cx="12192635" cy="5773420"/>
          </a:xfrm>
          <a:prstGeom prst="rect">
            <a:avLst/>
          </a:prstGeom>
        </p:spPr>
      </p:pic>
      <p:grpSp>
        <p:nvGrpSpPr>
          <p:cNvPr id="5" name="组合 4"/>
          <p:cNvGrpSpPr/>
          <p:nvPr/>
        </p:nvGrpSpPr>
        <p:grpSpPr>
          <a:xfrm>
            <a:off x="4416107" y="3429248"/>
            <a:ext cx="3359785" cy="1461171"/>
            <a:chOff x="4597395" y="2848154"/>
            <a:chExt cx="2971562" cy="1461171"/>
          </a:xfrm>
        </p:grpSpPr>
        <p:sp>
          <p:nvSpPr>
            <p:cNvPr id="6" name="文本框 5"/>
            <p:cNvSpPr txBox="1"/>
            <p:nvPr/>
          </p:nvSpPr>
          <p:spPr>
            <a:xfrm>
              <a:off x="4597395" y="2925223"/>
              <a:ext cx="2971562" cy="706755"/>
            </a:xfrm>
            <a:prstGeom prst="rect">
              <a:avLst/>
            </a:prstGeom>
            <a:noFill/>
          </p:spPr>
          <p:txBody>
            <a:bodyPr wrap="none" rtlCol="0">
              <a:spAutoFit/>
            </a:bodyPr>
            <a:lstStyle/>
            <a:p>
              <a:pPr algn="ctr"/>
              <a:r>
                <a:rPr lang="en-US" altLang="zh-CN" sz="4000" b="1"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rPr>
                <a:t>THANK YOU</a:t>
              </a:r>
            </a:p>
          </p:txBody>
        </p:sp>
        <p:cxnSp>
          <p:nvCxnSpPr>
            <p:cNvPr id="8" name="直接连接符 7"/>
            <p:cNvCxnSpPr/>
            <p:nvPr>
              <p:custDataLst>
                <p:tags r:id="rId7"/>
              </p:custDataLst>
            </p:nvPr>
          </p:nvCxnSpPr>
          <p:spPr>
            <a:xfrm>
              <a:off x="4615322" y="2848154"/>
              <a:ext cx="2935705" cy="0"/>
            </a:xfrm>
            <a:prstGeom prst="line">
              <a:avLst/>
            </a:prstGeom>
            <a:ln w="31750"/>
          </p:spPr>
          <p:style>
            <a:lnRef idx="2">
              <a:schemeClr val="dk1"/>
            </a:lnRef>
            <a:fillRef idx="0">
              <a:schemeClr val="dk1"/>
            </a:fillRef>
            <a:effectRef idx="1">
              <a:schemeClr val="dk1"/>
            </a:effectRef>
            <a:fontRef idx="minor">
              <a:schemeClr val="tx1"/>
            </a:fontRef>
          </p:style>
        </p:cxnSp>
        <p:cxnSp>
          <p:nvCxnSpPr>
            <p:cNvPr id="9" name="直接连接符 8"/>
            <p:cNvCxnSpPr/>
            <p:nvPr>
              <p:custDataLst>
                <p:tags r:id="rId8"/>
              </p:custDataLst>
            </p:nvPr>
          </p:nvCxnSpPr>
          <p:spPr>
            <a:xfrm>
              <a:off x="4615322" y="4309325"/>
              <a:ext cx="2935705" cy="0"/>
            </a:xfrm>
            <a:prstGeom prst="line">
              <a:avLst/>
            </a:prstGeom>
            <a:ln w="31750" cmpd="sng">
              <a:solidFill>
                <a:schemeClr val="tx1"/>
              </a:solidFill>
              <a:prstDash val="solid"/>
            </a:ln>
          </p:spPr>
          <p:style>
            <a:lnRef idx="1">
              <a:schemeClr val="accent1"/>
            </a:lnRef>
            <a:fillRef idx="0">
              <a:schemeClr val="accent1"/>
            </a:fillRef>
            <a:effectRef idx="0">
              <a:schemeClr val="accent1"/>
            </a:effectRef>
            <a:fontRef idx="minor">
              <a:schemeClr val="tx1"/>
            </a:fontRef>
          </p:style>
        </p:cxnSp>
      </p:grpSp>
      <p:grpSp>
        <p:nvGrpSpPr>
          <p:cNvPr id="42" name="组合 41"/>
          <p:cNvGrpSpPr/>
          <p:nvPr/>
        </p:nvGrpSpPr>
        <p:grpSpPr>
          <a:xfrm>
            <a:off x="4416858" y="2142309"/>
            <a:ext cx="3358284" cy="1139587"/>
            <a:chOff x="4677186" y="4980795"/>
            <a:chExt cx="2806521" cy="952354"/>
          </a:xfrm>
        </p:grpSpPr>
        <p:sp>
          <p:nvSpPr>
            <p:cNvPr id="27" name="任意多边形 26"/>
            <p:cNvSpPr/>
            <p:nvPr>
              <p:custDataLst>
                <p:tags r:id="rId1"/>
              </p:custDataLst>
            </p:nvPr>
          </p:nvSpPr>
          <p:spPr>
            <a:xfrm>
              <a:off x="5045798" y="4980795"/>
              <a:ext cx="999634" cy="952354"/>
            </a:xfrm>
            <a:custGeom>
              <a:avLst/>
              <a:gdLst/>
              <a:ahLst/>
              <a:cxnLst/>
              <a:rect l="l" t="t" r="r" b="b"/>
              <a:pathLst>
                <a:path w="999634" h="952354">
                  <a:moveTo>
                    <a:pt x="228709" y="0"/>
                  </a:moveTo>
                  <a:lnTo>
                    <a:pt x="434276" y="27689"/>
                  </a:lnTo>
                  <a:cubicBezTo>
                    <a:pt x="424722" y="51067"/>
                    <a:pt x="414714" y="74263"/>
                    <a:pt x="404250" y="97277"/>
                  </a:cubicBezTo>
                  <a:cubicBezTo>
                    <a:pt x="393787" y="120290"/>
                    <a:pt x="383414" y="142757"/>
                    <a:pt x="373132" y="164678"/>
                  </a:cubicBezTo>
                  <a:lnTo>
                    <a:pt x="512887" y="164678"/>
                  </a:lnTo>
                  <a:lnTo>
                    <a:pt x="512887" y="595955"/>
                  </a:lnTo>
                  <a:lnTo>
                    <a:pt x="651449" y="553693"/>
                  </a:lnTo>
                  <a:cubicBezTo>
                    <a:pt x="667645" y="590642"/>
                    <a:pt x="682656" y="629686"/>
                    <a:pt x="696482" y="670825"/>
                  </a:cubicBezTo>
                  <a:cubicBezTo>
                    <a:pt x="710307" y="711964"/>
                    <a:pt x="722036" y="752101"/>
                    <a:pt x="731668" y="791237"/>
                  </a:cubicBezTo>
                  <a:lnTo>
                    <a:pt x="731668" y="485198"/>
                  </a:lnTo>
                  <a:lnTo>
                    <a:pt x="539141" y="485198"/>
                  </a:lnTo>
                  <a:lnTo>
                    <a:pt x="539141" y="291374"/>
                  </a:lnTo>
                  <a:lnTo>
                    <a:pt x="731668" y="291374"/>
                  </a:lnTo>
                  <a:lnTo>
                    <a:pt x="731668" y="11568"/>
                  </a:lnTo>
                  <a:lnTo>
                    <a:pt x="922396" y="11568"/>
                  </a:lnTo>
                  <a:lnTo>
                    <a:pt x="922396" y="291374"/>
                  </a:lnTo>
                  <a:lnTo>
                    <a:pt x="999634" y="291374"/>
                  </a:lnTo>
                  <a:lnTo>
                    <a:pt x="999634" y="485198"/>
                  </a:lnTo>
                  <a:lnTo>
                    <a:pt x="922396" y="485198"/>
                  </a:lnTo>
                  <a:lnTo>
                    <a:pt x="922396" y="952354"/>
                  </a:lnTo>
                  <a:lnTo>
                    <a:pt x="731668" y="952354"/>
                  </a:lnTo>
                  <a:lnTo>
                    <a:pt x="731668" y="900474"/>
                  </a:lnTo>
                  <a:lnTo>
                    <a:pt x="591649" y="945631"/>
                  </a:lnTo>
                  <a:cubicBezTo>
                    <a:pt x="586908" y="903402"/>
                    <a:pt x="577428" y="853521"/>
                    <a:pt x="563207" y="795989"/>
                  </a:cubicBezTo>
                  <a:cubicBezTo>
                    <a:pt x="548986" y="738457"/>
                    <a:pt x="532213" y="681992"/>
                    <a:pt x="512887" y="626594"/>
                  </a:cubicBezTo>
                  <a:lnTo>
                    <a:pt x="512887" y="952354"/>
                  </a:lnTo>
                  <a:lnTo>
                    <a:pt x="177704" y="952354"/>
                  </a:lnTo>
                  <a:lnTo>
                    <a:pt x="190858" y="928134"/>
                  </a:lnTo>
                  <a:lnTo>
                    <a:pt x="0" y="928134"/>
                  </a:lnTo>
                  <a:lnTo>
                    <a:pt x="0" y="756352"/>
                  </a:lnTo>
                  <a:lnTo>
                    <a:pt x="59841" y="756352"/>
                  </a:lnTo>
                  <a:lnTo>
                    <a:pt x="59841" y="164678"/>
                  </a:lnTo>
                  <a:lnTo>
                    <a:pt x="193770" y="164678"/>
                  </a:lnTo>
                  <a:cubicBezTo>
                    <a:pt x="201776" y="135956"/>
                    <a:pt x="208691" y="107417"/>
                    <a:pt x="214514" y="79060"/>
                  </a:cubicBezTo>
                  <a:cubicBezTo>
                    <a:pt x="220338" y="50703"/>
                    <a:pt x="225069" y="24350"/>
                    <a:pt x="228709" y="0"/>
                  </a:cubicBezTo>
                  <a:close/>
                  <a:moveTo>
                    <a:pt x="228709" y="326259"/>
                  </a:moveTo>
                  <a:lnTo>
                    <a:pt x="228709" y="371618"/>
                  </a:lnTo>
                  <a:lnTo>
                    <a:pt x="341105" y="371618"/>
                  </a:lnTo>
                  <a:lnTo>
                    <a:pt x="341105" y="326259"/>
                  </a:lnTo>
                  <a:lnTo>
                    <a:pt x="228709" y="326259"/>
                  </a:lnTo>
                  <a:close/>
                  <a:moveTo>
                    <a:pt x="228709" y="514254"/>
                  </a:moveTo>
                  <a:lnTo>
                    <a:pt x="228709" y="561070"/>
                  </a:lnTo>
                  <a:lnTo>
                    <a:pt x="341105" y="561070"/>
                  </a:lnTo>
                  <a:lnTo>
                    <a:pt x="341105" y="514254"/>
                  </a:lnTo>
                  <a:lnTo>
                    <a:pt x="228709" y="514254"/>
                  </a:lnTo>
                  <a:close/>
                  <a:moveTo>
                    <a:pt x="228709" y="703706"/>
                  </a:moveTo>
                  <a:lnTo>
                    <a:pt x="228709" y="756352"/>
                  </a:lnTo>
                  <a:lnTo>
                    <a:pt x="341105" y="756352"/>
                  </a:lnTo>
                  <a:lnTo>
                    <a:pt x="341105" y="703706"/>
                  </a:lnTo>
                  <a:lnTo>
                    <a:pt x="228709" y="703706"/>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6" name="任意多边形 25"/>
            <p:cNvSpPr/>
            <p:nvPr>
              <p:custDataLst>
                <p:tags r:id="rId2"/>
              </p:custDataLst>
            </p:nvPr>
          </p:nvSpPr>
          <p:spPr>
            <a:xfrm>
              <a:off x="6484073" y="4980795"/>
              <a:ext cx="999634" cy="952354"/>
            </a:xfrm>
            <a:custGeom>
              <a:avLst/>
              <a:gdLst/>
              <a:ahLst/>
              <a:cxnLst/>
              <a:rect l="l" t="t" r="r" b="b"/>
              <a:pathLst>
                <a:path w="999634" h="952354">
                  <a:moveTo>
                    <a:pt x="228709" y="0"/>
                  </a:moveTo>
                  <a:lnTo>
                    <a:pt x="434276" y="27689"/>
                  </a:lnTo>
                  <a:cubicBezTo>
                    <a:pt x="424722" y="51067"/>
                    <a:pt x="414713" y="74263"/>
                    <a:pt x="404250" y="97277"/>
                  </a:cubicBezTo>
                  <a:cubicBezTo>
                    <a:pt x="393786" y="120290"/>
                    <a:pt x="383414" y="142757"/>
                    <a:pt x="373132" y="164678"/>
                  </a:cubicBezTo>
                  <a:lnTo>
                    <a:pt x="512887" y="164678"/>
                  </a:lnTo>
                  <a:lnTo>
                    <a:pt x="512887" y="595955"/>
                  </a:lnTo>
                  <a:lnTo>
                    <a:pt x="651449" y="553693"/>
                  </a:lnTo>
                  <a:cubicBezTo>
                    <a:pt x="667645" y="590642"/>
                    <a:pt x="682656" y="629686"/>
                    <a:pt x="696482" y="670825"/>
                  </a:cubicBezTo>
                  <a:cubicBezTo>
                    <a:pt x="710307" y="711964"/>
                    <a:pt x="722036" y="752101"/>
                    <a:pt x="731668" y="791237"/>
                  </a:cubicBezTo>
                  <a:lnTo>
                    <a:pt x="731668" y="485198"/>
                  </a:lnTo>
                  <a:lnTo>
                    <a:pt x="539141" y="485198"/>
                  </a:lnTo>
                  <a:lnTo>
                    <a:pt x="539141" y="291374"/>
                  </a:lnTo>
                  <a:lnTo>
                    <a:pt x="731668" y="291374"/>
                  </a:lnTo>
                  <a:lnTo>
                    <a:pt x="731668" y="11568"/>
                  </a:lnTo>
                  <a:lnTo>
                    <a:pt x="922395" y="11568"/>
                  </a:lnTo>
                  <a:lnTo>
                    <a:pt x="922395" y="291374"/>
                  </a:lnTo>
                  <a:lnTo>
                    <a:pt x="999634" y="291374"/>
                  </a:lnTo>
                  <a:lnTo>
                    <a:pt x="999634" y="485198"/>
                  </a:lnTo>
                  <a:lnTo>
                    <a:pt x="922395" y="485198"/>
                  </a:lnTo>
                  <a:lnTo>
                    <a:pt x="922395" y="952354"/>
                  </a:lnTo>
                  <a:lnTo>
                    <a:pt x="731668" y="952354"/>
                  </a:lnTo>
                  <a:lnTo>
                    <a:pt x="731668" y="900474"/>
                  </a:lnTo>
                  <a:lnTo>
                    <a:pt x="591649" y="945631"/>
                  </a:lnTo>
                  <a:cubicBezTo>
                    <a:pt x="586909" y="903402"/>
                    <a:pt x="577428" y="853521"/>
                    <a:pt x="563207" y="795989"/>
                  </a:cubicBezTo>
                  <a:cubicBezTo>
                    <a:pt x="548986" y="738457"/>
                    <a:pt x="532213" y="681992"/>
                    <a:pt x="512887" y="626594"/>
                  </a:cubicBezTo>
                  <a:lnTo>
                    <a:pt x="512887" y="952354"/>
                  </a:lnTo>
                  <a:lnTo>
                    <a:pt x="177704" y="952354"/>
                  </a:lnTo>
                  <a:lnTo>
                    <a:pt x="190858" y="928134"/>
                  </a:lnTo>
                  <a:lnTo>
                    <a:pt x="0" y="928134"/>
                  </a:lnTo>
                  <a:lnTo>
                    <a:pt x="0" y="756352"/>
                  </a:lnTo>
                  <a:lnTo>
                    <a:pt x="59841" y="756352"/>
                  </a:lnTo>
                  <a:lnTo>
                    <a:pt x="59841" y="164678"/>
                  </a:lnTo>
                  <a:lnTo>
                    <a:pt x="193770" y="164678"/>
                  </a:lnTo>
                  <a:cubicBezTo>
                    <a:pt x="201777" y="135956"/>
                    <a:pt x="208691" y="107417"/>
                    <a:pt x="214514" y="79060"/>
                  </a:cubicBezTo>
                  <a:cubicBezTo>
                    <a:pt x="220337" y="50703"/>
                    <a:pt x="225069" y="24350"/>
                    <a:pt x="228709" y="0"/>
                  </a:cubicBezTo>
                  <a:close/>
                  <a:moveTo>
                    <a:pt x="228709" y="326259"/>
                  </a:moveTo>
                  <a:lnTo>
                    <a:pt x="228709" y="371618"/>
                  </a:lnTo>
                  <a:lnTo>
                    <a:pt x="341105" y="371618"/>
                  </a:lnTo>
                  <a:lnTo>
                    <a:pt x="341105" y="326259"/>
                  </a:lnTo>
                  <a:lnTo>
                    <a:pt x="228709" y="326259"/>
                  </a:lnTo>
                  <a:close/>
                  <a:moveTo>
                    <a:pt x="228709" y="514254"/>
                  </a:moveTo>
                  <a:lnTo>
                    <a:pt x="228709" y="561070"/>
                  </a:lnTo>
                  <a:lnTo>
                    <a:pt x="341105" y="561070"/>
                  </a:lnTo>
                  <a:lnTo>
                    <a:pt x="341105" y="514254"/>
                  </a:lnTo>
                  <a:lnTo>
                    <a:pt x="228709" y="514254"/>
                  </a:lnTo>
                  <a:close/>
                  <a:moveTo>
                    <a:pt x="228709" y="703706"/>
                  </a:moveTo>
                  <a:lnTo>
                    <a:pt x="228709" y="756352"/>
                  </a:lnTo>
                  <a:lnTo>
                    <a:pt x="341105" y="756352"/>
                  </a:lnTo>
                  <a:lnTo>
                    <a:pt x="341105" y="703706"/>
                  </a:lnTo>
                  <a:lnTo>
                    <a:pt x="228709" y="703706"/>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5" name="任意多边形 24"/>
            <p:cNvSpPr/>
            <p:nvPr>
              <p:custDataLst>
                <p:tags r:id="rId3"/>
              </p:custDataLst>
            </p:nvPr>
          </p:nvSpPr>
          <p:spPr>
            <a:xfrm>
              <a:off x="4716535" y="4990905"/>
              <a:ext cx="351145" cy="375990"/>
            </a:xfrm>
            <a:custGeom>
              <a:avLst/>
              <a:gdLst/>
              <a:ahLst/>
              <a:cxnLst/>
              <a:rect l="l" t="t" r="r" b="b"/>
              <a:pathLst>
                <a:path w="351145" h="375990">
                  <a:moveTo>
                    <a:pt x="138396" y="0"/>
                  </a:moveTo>
                  <a:cubicBezTo>
                    <a:pt x="175734" y="39287"/>
                    <a:pt x="214638" y="82036"/>
                    <a:pt x="255106" y="128245"/>
                  </a:cubicBezTo>
                  <a:cubicBezTo>
                    <a:pt x="295574" y="174454"/>
                    <a:pt x="327587" y="215745"/>
                    <a:pt x="351145" y="252118"/>
                  </a:cubicBezTo>
                  <a:lnTo>
                    <a:pt x="202453" y="375990"/>
                  </a:lnTo>
                  <a:cubicBezTo>
                    <a:pt x="181283" y="338737"/>
                    <a:pt x="151554" y="295564"/>
                    <a:pt x="113264" y="246470"/>
                  </a:cubicBezTo>
                  <a:cubicBezTo>
                    <a:pt x="74975" y="197377"/>
                    <a:pt x="37220" y="151653"/>
                    <a:pt x="0" y="109300"/>
                  </a:cubicBezTo>
                  <a:lnTo>
                    <a:pt x="138396" y="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4" name="任意多边形 23"/>
            <p:cNvSpPr/>
            <p:nvPr>
              <p:custDataLst>
                <p:tags r:id="rId4"/>
              </p:custDataLst>
            </p:nvPr>
          </p:nvSpPr>
          <p:spPr>
            <a:xfrm>
              <a:off x="6154808" y="4990905"/>
              <a:ext cx="351146" cy="375990"/>
            </a:xfrm>
            <a:custGeom>
              <a:avLst/>
              <a:gdLst/>
              <a:ahLst/>
              <a:cxnLst/>
              <a:rect l="l" t="t" r="r" b="b"/>
              <a:pathLst>
                <a:path w="351146" h="375990">
                  <a:moveTo>
                    <a:pt x="138397" y="0"/>
                  </a:moveTo>
                  <a:cubicBezTo>
                    <a:pt x="175735" y="39287"/>
                    <a:pt x="214639" y="82036"/>
                    <a:pt x="255107" y="128245"/>
                  </a:cubicBezTo>
                  <a:cubicBezTo>
                    <a:pt x="295575" y="174454"/>
                    <a:pt x="327588" y="215745"/>
                    <a:pt x="351146" y="252118"/>
                  </a:cubicBezTo>
                  <a:lnTo>
                    <a:pt x="202454" y="375990"/>
                  </a:lnTo>
                  <a:cubicBezTo>
                    <a:pt x="181284" y="338737"/>
                    <a:pt x="151555" y="295564"/>
                    <a:pt x="113265" y="246470"/>
                  </a:cubicBezTo>
                  <a:cubicBezTo>
                    <a:pt x="74976" y="197377"/>
                    <a:pt x="37221" y="151653"/>
                    <a:pt x="0" y="109300"/>
                  </a:cubicBezTo>
                  <a:lnTo>
                    <a:pt x="138397" y="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3" name="任意多边形 22"/>
            <p:cNvSpPr/>
            <p:nvPr>
              <p:custDataLst>
                <p:tags r:id="rId5"/>
              </p:custDataLst>
            </p:nvPr>
          </p:nvSpPr>
          <p:spPr>
            <a:xfrm>
              <a:off x="4677186" y="5426645"/>
              <a:ext cx="310228" cy="506504"/>
            </a:xfrm>
            <a:custGeom>
              <a:avLst/>
              <a:gdLst/>
              <a:ahLst/>
              <a:cxnLst/>
              <a:rect l="l" t="t" r="r" b="b"/>
              <a:pathLst>
                <a:path w="310228" h="506504">
                  <a:moveTo>
                    <a:pt x="0" y="0"/>
                  </a:moveTo>
                  <a:lnTo>
                    <a:pt x="310228" y="0"/>
                  </a:lnTo>
                  <a:lnTo>
                    <a:pt x="310228" y="506504"/>
                  </a:lnTo>
                  <a:lnTo>
                    <a:pt x="128244" y="506504"/>
                  </a:lnTo>
                  <a:lnTo>
                    <a:pt x="128244" y="202569"/>
                  </a:lnTo>
                  <a:lnTo>
                    <a:pt x="0" y="202569"/>
                  </a:lnTo>
                  <a:lnTo>
                    <a:pt x="0" y="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2" name="任意多边形 21"/>
            <p:cNvSpPr/>
            <p:nvPr>
              <p:custDataLst>
                <p:tags r:id="rId6"/>
              </p:custDataLst>
            </p:nvPr>
          </p:nvSpPr>
          <p:spPr>
            <a:xfrm>
              <a:off x="6115461" y="5426645"/>
              <a:ext cx="310228" cy="506504"/>
            </a:xfrm>
            <a:custGeom>
              <a:avLst/>
              <a:gdLst/>
              <a:ahLst/>
              <a:cxnLst/>
              <a:rect l="l" t="t" r="r" b="b"/>
              <a:pathLst>
                <a:path w="310228" h="506504">
                  <a:moveTo>
                    <a:pt x="0" y="0"/>
                  </a:moveTo>
                  <a:lnTo>
                    <a:pt x="310228" y="0"/>
                  </a:lnTo>
                  <a:lnTo>
                    <a:pt x="310228" y="506504"/>
                  </a:lnTo>
                  <a:lnTo>
                    <a:pt x="128244" y="506504"/>
                  </a:lnTo>
                  <a:lnTo>
                    <a:pt x="128244" y="202569"/>
                  </a:lnTo>
                  <a:lnTo>
                    <a:pt x="0" y="202569"/>
                  </a:lnTo>
                  <a:lnTo>
                    <a:pt x="0" y="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pic>
        <p:nvPicPr>
          <p:cNvPr id="14" name="图片 13" descr="复旦大学微电子学院芯创讲师团"/>
          <p:cNvPicPr>
            <a:picLocks noChangeAspect="1"/>
          </p:cNvPicPr>
          <p:nvPr/>
        </p:nvPicPr>
        <p:blipFill>
          <a:blip r:embed="rId12">
            <a:lum bright="100000" contrast="-12000"/>
          </a:blip>
          <a:srcRect l="46632" t="15210" r="22049" b="36756"/>
          <a:stretch>
            <a:fillRect/>
          </a:stretch>
        </p:blipFill>
        <p:spPr>
          <a:xfrm>
            <a:off x="0" y="-12700"/>
            <a:ext cx="4211320" cy="6880225"/>
          </a:xfrm>
          <a:prstGeom prst="rect">
            <a:avLst/>
          </a:prstGeom>
          <a:effectLst>
            <a:outerShdw blurRad="50800" dist="38100" dir="2700000" algn="tl" rotWithShape="0">
              <a:prstClr val="black">
                <a:alpha val="40000"/>
              </a:prstClr>
            </a:outerShdw>
          </a:effectLst>
        </p:spPr>
      </p:pic>
      <p:pic>
        <p:nvPicPr>
          <p:cNvPr id="17" name="图片 16" descr="复旦大学微电子学院芯创讲师团"/>
          <p:cNvPicPr>
            <a:picLocks noChangeAspect="1"/>
          </p:cNvPicPr>
          <p:nvPr/>
        </p:nvPicPr>
        <p:blipFill>
          <a:blip r:embed="rId12">
            <a:lum bright="100000" contrast="-100000"/>
          </a:blip>
          <a:srcRect t="63900" b="16228"/>
          <a:stretch>
            <a:fillRect/>
          </a:stretch>
        </p:blipFill>
        <p:spPr>
          <a:xfrm>
            <a:off x="4349750" y="4124325"/>
            <a:ext cx="3491865" cy="69405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10A016-3DD0-28E3-3EEC-BDD0DEB6B84A}"/>
            </a:ext>
          </a:extLst>
        </p:cNvPr>
        <p:cNvGrpSpPr/>
        <p:nvPr/>
      </p:nvGrpSpPr>
      <p:grpSpPr>
        <a:xfrm>
          <a:off x="0" y="0"/>
          <a:ext cx="0" cy="0"/>
          <a:chOff x="0" y="0"/>
          <a:chExt cx="0" cy="0"/>
        </a:xfrm>
      </p:grpSpPr>
      <p:pic>
        <p:nvPicPr>
          <p:cNvPr id="73" name="图片 72" descr="复旦大学微电子学院芯创讲师团">
            <a:extLst>
              <a:ext uri="{FF2B5EF4-FFF2-40B4-BE49-F238E27FC236}">
                <a16:creationId xmlns:a16="http://schemas.microsoft.com/office/drawing/2014/main" id="{992CE982-5C6F-181C-D590-B28BB7853830}"/>
              </a:ext>
            </a:extLst>
          </p:cNvPr>
          <p:cNvPicPr>
            <a:picLocks noChangeAspect="1"/>
          </p:cNvPicPr>
          <p:nvPr/>
        </p:nvPicPr>
        <p:blipFill>
          <a:blip r:embed="rId6">
            <a:lum bright="12000" contrast="-12000"/>
          </a:blip>
          <a:srcRect l="24353" t="13598" r="23764" b="35672"/>
          <a:stretch>
            <a:fillRect/>
          </a:stretch>
        </p:blipFill>
        <p:spPr>
          <a:xfrm>
            <a:off x="289560" y="102870"/>
            <a:ext cx="955675" cy="935355"/>
          </a:xfrm>
          <a:prstGeom prst="rect">
            <a:avLst/>
          </a:prstGeom>
        </p:spPr>
      </p:pic>
      <p:grpSp>
        <p:nvGrpSpPr>
          <p:cNvPr id="6" name="组合 5">
            <a:extLst>
              <a:ext uri="{FF2B5EF4-FFF2-40B4-BE49-F238E27FC236}">
                <a16:creationId xmlns:a16="http://schemas.microsoft.com/office/drawing/2014/main" id="{3250A1FB-A77C-5C5A-6436-C2D26CD722BC}"/>
              </a:ext>
            </a:extLst>
          </p:cNvPr>
          <p:cNvGrpSpPr/>
          <p:nvPr/>
        </p:nvGrpSpPr>
        <p:grpSpPr>
          <a:xfrm>
            <a:off x="-12700" y="6480175"/>
            <a:ext cx="12205335" cy="424815"/>
            <a:chOff x="-20" y="10072"/>
            <a:chExt cx="19221" cy="728"/>
          </a:xfrm>
        </p:grpSpPr>
        <p:sp>
          <p:nvSpPr>
            <p:cNvPr id="7" name="TextBox 7">
              <a:extLst>
                <a:ext uri="{FF2B5EF4-FFF2-40B4-BE49-F238E27FC236}">
                  <a16:creationId xmlns:a16="http://schemas.microsoft.com/office/drawing/2014/main" id="{E171C7F1-8562-5A4F-1232-346571E7E534}"/>
                </a:ext>
              </a:extLst>
            </p:cNvPr>
            <p:cNvSpPr txBox="1"/>
            <p:nvPr/>
          </p:nvSpPr>
          <p:spPr>
            <a:xfrm>
              <a:off x="-20" y="10072"/>
              <a:ext cx="19221" cy="728"/>
            </a:xfrm>
            <a:prstGeom prst="rect">
              <a:avLst/>
            </a:prstGeom>
            <a:gradFill>
              <a:gsLst>
                <a:gs pos="100000">
                  <a:srgbClr val="1F407C">
                    <a:alpha val="95000"/>
                  </a:srgbClr>
                </a:gs>
                <a:gs pos="50000">
                  <a:srgbClr val="00328D">
                    <a:alpha val="100000"/>
                  </a:srgbClr>
                </a:gs>
                <a:gs pos="0">
                  <a:srgbClr val="1F407C">
                    <a:alpha val="95000"/>
                  </a:srgbClr>
                </a:gs>
              </a:gsLst>
              <a:lin ang="0" scaled="0"/>
            </a:gradFill>
            <a:ln>
              <a:noFill/>
            </a:ln>
          </p:spPr>
          <p:txBody>
            <a:bodyPr wrap="square" rtlCol="0">
              <a:noAutofit/>
            </a:bodyPr>
            <a:lstStyle/>
            <a:p>
              <a:endParaRPr lang="zh-CN" altLang="en-US" dirty="0"/>
            </a:p>
          </p:txBody>
        </p:sp>
        <p:pic>
          <p:nvPicPr>
            <p:cNvPr id="9" name="图片 8" descr="复旦大学微电子学院芯创讲师团">
              <a:extLst>
                <a:ext uri="{FF2B5EF4-FFF2-40B4-BE49-F238E27FC236}">
                  <a16:creationId xmlns:a16="http://schemas.microsoft.com/office/drawing/2014/main" id="{ABA41E6B-72B8-6597-B677-47C99076380A}"/>
                </a:ext>
              </a:extLst>
            </p:cNvPr>
            <p:cNvPicPr>
              <a:picLocks noChangeAspect="1"/>
            </p:cNvPicPr>
            <p:nvPr/>
          </p:nvPicPr>
          <p:blipFill>
            <a:blip r:embed="rId6">
              <a:alphaModFix amt="80000"/>
              <a:lum bright="100000"/>
            </a:blip>
            <a:srcRect t="63900" b="21773"/>
            <a:stretch>
              <a:fillRect/>
            </a:stretch>
          </p:blipFill>
          <p:spPr>
            <a:xfrm>
              <a:off x="7911" y="10129"/>
              <a:ext cx="3359" cy="617"/>
            </a:xfrm>
            <a:prstGeom prst="rect">
              <a:avLst/>
            </a:prstGeom>
          </p:spPr>
        </p:pic>
      </p:grpSp>
      <p:grpSp>
        <p:nvGrpSpPr>
          <p:cNvPr id="18" name="组合 17">
            <a:extLst>
              <a:ext uri="{FF2B5EF4-FFF2-40B4-BE49-F238E27FC236}">
                <a16:creationId xmlns:a16="http://schemas.microsoft.com/office/drawing/2014/main" id="{EB1E4EE3-715F-AEA9-3F2F-064A79CE9EDC}"/>
              </a:ext>
            </a:extLst>
          </p:cNvPr>
          <p:cNvGrpSpPr/>
          <p:nvPr/>
        </p:nvGrpSpPr>
        <p:grpSpPr>
          <a:xfrm>
            <a:off x="767397" y="1071481"/>
            <a:ext cx="10475668" cy="959599"/>
            <a:chOff x="1150" y="5311"/>
            <a:chExt cx="15728" cy="2686"/>
          </a:xfrm>
        </p:grpSpPr>
        <p:sp>
          <p:nvSpPr>
            <p:cNvPr id="19" name="矩形 18">
              <a:extLst>
                <a:ext uri="{FF2B5EF4-FFF2-40B4-BE49-F238E27FC236}">
                  <a16:creationId xmlns:a16="http://schemas.microsoft.com/office/drawing/2014/main" id="{65C8D0C3-09B7-3BEC-6A3F-70E344DDC450}"/>
                </a:ext>
              </a:extLst>
            </p:cNvPr>
            <p:cNvSpPr/>
            <p:nvPr>
              <p:custDataLst>
                <p:tags r:id="rId2"/>
              </p:custDataLst>
            </p:nvPr>
          </p:nvSpPr>
          <p:spPr>
            <a:xfrm>
              <a:off x="1150" y="5311"/>
              <a:ext cx="8610" cy="1292"/>
            </a:xfrm>
            <a:prstGeom prst="rect">
              <a:avLst/>
            </a:prstGeom>
          </p:spPr>
          <p:txBody>
            <a:bodyPr wrap="square">
              <a:spAutoFit/>
            </a:bodyPr>
            <a:lstStyle/>
            <a:p>
              <a:pPr marL="342900" indent="-342900" algn="l">
                <a:buFont typeface="Wingdings" panose="05000000000000000000" pitchFamily="2" charset="2"/>
                <a:buChar char="n"/>
              </a:pPr>
              <a:r>
                <a:rPr lang="zh-CN" altLang="en-US" sz="2400" b="1" dirty="0">
                  <a:solidFill>
                    <a:srgbClr val="2F5EB0"/>
                  </a:solidFill>
                  <a:latin typeface="微软雅黑" panose="020B0503020204020204" charset="-122"/>
                  <a:ea typeface="微软雅黑" panose="020B0503020204020204" charset="-122"/>
                </a:rPr>
                <a:t>自由电子与导体、半导体、绝缘体</a:t>
              </a:r>
              <a:endParaRPr lang="zh-CN" sz="2400" b="1" dirty="0">
                <a:solidFill>
                  <a:srgbClr val="2F5EB0"/>
                </a:solidFill>
                <a:latin typeface="微软雅黑" panose="020B0503020204020204" charset="-122"/>
                <a:ea typeface="微软雅黑" panose="020B0503020204020204" charset="-122"/>
              </a:endParaRPr>
            </a:p>
          </p:txBody>
        </p:sp>
        <p:sp>
          <p:nvSpPr>
            <p:cNvPr id="21" name="矩形 20">
              <a:extLst>
                <a:ext uri="{FF2B5EF4-FFF2-40B4-BE49-F238E27FC236}">
                  <a16:creationId xmlns:a16="http://schemas.microsoft.com/office/drawing/2014/main" id="{0074FDA6-711F-D5C1-A02C-B2AF863B458C}"/>
                </a:ext>
              </a:extLst>
            </p:cNvPr>
            <p:cNvSpPr/>
            <p:nvPr>
              <p:custDataLst>
                <p:tags r:id="rId3"/>
              </p:custDataLst>
            </p:nvPr>
          </p:nvSpPr>
          <p:spPr>
            <a:xfrm>
              <a:off x="1362" y="6600"/>
              <a:ext cx="15516" cy="1397"/>
            </a:xfrm>
            <a:prstGeom prst="rect">
              <a:avLst/>
            </a:prstGeom>
          </p:spPr>
          <p:txBody>
            <a:bodyPr wrap="square">
              <a:noAutofit/>
            </a:bodyPr>
            <a:lstStyle/>
            <a:p>
              <a:pPr marL="342900" indent="-342900" fontAlgn="auto">
                <a:lnSpc>
                  <a:spcPct val="125000"/>
                </a:lnSpc>
                <a:spcBef>
                  <a:spcPts val="600"/>
                </a:spcBef>
                <a:buFont typeface="Arial" panose="020B0604020202020204" pitchFamily="34" charset="0"/>
                <a:buChar char="•"/>
              </a:pPr>
              <a:r>
                <a:rPr lang="zh-CN" altLang="en-US" sz="2000" dirty="0">
                  <a:latin typeface="Times New Roman" panose="02020603050405020304" pitchFamily="18" charset="0"/>
                  <a:ea typeface="微软雅黑" panose="020B0503020204020204" charset="-122"/>
                  <a:cs typeface="Times New Roman" panose="02020603050405020304" pitchFamily="18" charset="0"/>
                </a:rPr>
                <a:t>自由电子：在物质中不被单个原子或分子束缚、能够自由移动的电子。</a:t>
              </a:r>
              <a:endParaRPr lang="en-US" altLang="zh-CN" sz="2000" dirty="0">
                <a:latin typeface="Times New Roman" panose="02020603050405020304" pitchFamily="18" charset="0"/>
                <a:ea typeface="微软雅黑" panose="020B0503020204020204" charset="-122"/>
                <a:cs typeface="Times New Roman" panose="02020603050405020304" pitchFamily="18" charset="0"/>
              </a:endParaRPr>
            </a:p>
            <a:p>
              <a:pPr indent="457200">
                <a:lnSpc>
                  <a:spcPct val="125000"/>
                </a:lnSpc>
                <a:spcBef>
                  <a:spcPts val="600"/>
                </a:spcBef>
              </a:pPr>
              <a:endParaRPr lang="zh-CN" altLang="en-US" dirty="0">
                <a:latin typeface="Times New Roman" panose="02020603050405020304" pitchFamily="18" charset="0"/>
                <a:ea typeface="微软雅黑" panose="020B0503020204020204" charset="-122"/>
                <a:cs typeface="Times New Roman" panose="02020603050405020304" pitchFamily="18" charset="0"/>
              </a:endParaRPr>
            </a:p>
          </p:txBody>
        </p:sp>
      </p:grpSp>
      <p:pic>
        <p:nvPicPr>
          <p:cNvPr id="1028" name="Picture 4" descr="小白工程师也能看懂电路三个层次的集成-诺的电子">
            <a:extLst>
              <a:ext uri="{FF2B5EF4-FFF2-40B4-BE49-F238E27FC236}">
                <a16:creationId xmlns:a16="http://schemas.microsoft.com/office/drawing/2014/main" id="{FB00AB80-EEC6-ECD9-07F8-97D96DB257E9}"/>
              </a:ext>
            </a:extLst>
          </p:cNvPr>
          <p:cNvPicPr>
            <a:picLocks noChangeAspect="1" noChangeArrowheads="1"/>
          </p:cNvPicPr>
          <p:nvPr/>
        </p:nvPicPr>
        <p:blipFill rotWithShape="1">
          <a:blip r:embed="rId7" cstate="print">
            <a:extLst>
              <a:ext uri="{BEBA8EAE-BF5A-486C-A8C5-ECC9F3942E4B}">
                <a14:imgProps xmlns:a14="http://schemas.microsoft.com/office/drawing/2010/main">
                  <a14:imgLayer r:embed="rId8">
                    <a14:imgEffect>
                      <a14:sharpenSoften amount="30000"/>
                    </a14:imgEffect>
                  </a14:imgLayer>
                </a14:imgProps>
              </a:ext>
              <a:ext uri="{28A0092B-C50C-407E-A947-70E740481C1C}">
                <a14:useLocalDpi xmlns:a14="http://schemas.microsoft.com/office/drawing/2010/main" val="0"/>
              </a:ext>
            </a:extLst>
          </a:blip>
          <a:srcRect t="7149" b="15243"/>
          <a:stretch/>
        </p:blipFill>
        <p:spPr bwMode="auto">
          <a:xfrm>
            <a:off x="1076091" y="2002635"/>
            <a:ext cx="8856147" cy="3541454"/>
          </a:xfrm>
          <a:prstGeom prst="rect">
            <a:avLst/>
          </a:prstGeom>
          <a:noFill/>
          <a:ln>
            <a:noFill/>
          </a:ln>
          <a:extLst>
            <a:ext uri="{909E8E84-426E-40DD-AFC4-6F175D3DCCD1}">
              <a14:hiddenFill xmlns:a14="http://schemas.microsoft.com/office/drawing/2010/main">
                <a:solidFill>
                  <a:srgbClr val="FFFFFF"/>
                </a:solidFill>
              </a14:hiddenFill>
            </a:ext>
          </a:extLst>
        </p:spPr>
      </p:pic>
      <p:cxnSp>
        <p:nvCxnSpPr>
          <p:cNvPr id="4" name="直接箭头连接符 3">
            <a:extLst>
              <a:ext uri="{FF2B5EF4-FFF2-40B4-BE49-F238E27FC236}">
                <a16:creationId xmlns:a16="http://schemas.microsoft.com/office/drawing/2014/main" id="{F6B669F3-D7AC-7506-BBFF-464E65D450D3}"/>
              </a:ext>
            </a:extLst>
          </p:cNvPr>
          <p:cNvCxnSpPr>
            <a:cxnSpLocks/>
          </p:cNvCxnSpPr>
          <p:nvPr/>
        </p:nvCxnSpPr>
        <p:spPr>
          <a:xfrm>
            <a:off x="1996376" y="4363656"/>
            <a:ext cx="0" cy="1511448"/>
          </a:xfrm>
          <a:prstGeom prst="straightConnector1">
            <a:avLst/>
          </a:prstGeom>
          <a:ln w="38100">
            <a:solidFill>
              <a:srgbClr val="0070C0"/>
            </a:solidFill>
            <a:tailEnd type="triangle"/>
          </a:ln>
        </p:spPr>
        <p:style>
          <a:lnRef idx="3">
            <a:schemeClr val="accent2"/>
          </a:lnRef>
          <a:fillRef idx="0">
            <a:schemeClr val="accent2"/>
          </a:fillRef>
          <a:effectRef idx="2">
            <a:schemeClr val="accent2"/>
          </a:effectRef>
          <a:fontRef idx="minor">
            <a:schemeClr val="tx1"/>
          </a:fontRef>
        </p:style>
      </p:cxnSp>
      <p:sp>
        <p:nvSpPr>
          <p:cNvPr id="8" name="文本框 7">
            <a:extLst>
              <a:ext uri="{FF2B5EF4-FFF2-40B4-BE49-F238E27FC236}">
                <a16:creationId xmlns:a16="http://schemas.microsoft.com/office/drawing/2014/main" id="{5894E570-9646-DDFF-0449-09FF6D267C39}"/>
              </a:ext>
            </a:extLst>
          </p:cNvPr>
          <p:cNvSpPr txBox="1"/>
          <p:nvPr/>
        </p:nvSpPr>
        <p:spPr>
          <a:xfrm>
            <a:off x="1528569" y="5566033"/>
            <a:ext cx="2718345" cy="923330"/>
          </a:xfrm>
          <a:prstGeom prst="rect">
            <a:avLst/>
          </a:prstGeom>
          <a:noFill/>
          <a:ln>
            <a:noFill/>
          </a:ln>
        </p:spPr>
        <p:txBody>
          <a:bodyPr wrap="square">
            <a:spAutoFit/>
          </a:bodyPr>
          <a:lstStyle/>
          <a:p>
            <a:pPr algn="ctr"/>
            <a:r>
              <a:rPr lang="zh-CN" altLang="en-US" b="1" dirty="0">
                <a:solidFill>
                  <a:srgbClr val="000000"/>
                </a:solidFill>
                <a:latin typeface="Times New Roman" panose="02020603050405020304" pitchFamily="18" charset="0"/>
                <a:ea typeface="微软雅黑" panose="020B0503020204020204" charset="-122"/>
                <a:cs typeface="Times New Roman" panose="02020603050405020304" pitchFamily="18" charset="0"/>
              </a:rPr>
              <a:t>导体</a:t>
            </a:r>
            <a:endParaRPr lang="en-US" altLang="zh-CN" dirty="0">
              <a:solidFill>
                <a:srgbClr val="000000"/>
              </a:solidFill>
              <a:latin typeface="Times New Roman" panose="02020603050405020304" pitchFamily="18" charset="0"/>
              <a:ea typeface="微软雅黑" panose="020B0503020204020204" charset="-122"/>
              <a:cs typeface="Times New Roman" panose="02020603050405020304" pitchFamily="18" charset="0"/>
            </a:endParaRPr>
          </a:p>
          <a:p>
            <a:pPr algn="ctr"/>
            <a:r>
              <a:rPr kumimoji="0" lang="zh-CN" altLang="en-US" sz="1800" b="0" i="0" u="none" strike="noStrike" kern="1200" cap="none" spc="0" normalizeH="0" baseline="0" noProof="0" dirty="0">
                <a:ln>
                  <a:noFill/>
                </a:ln>
                <a:solidFill>
                  <a:srgbClr val="000000"/>
                </a:solidFill>
                <a:effectLst/>
                <a:uLnTx/>
                <a:uFillTx/>
                <a:latin typeface="Times New Roman" panose="02020603050405020304" pitchFamily="18" charset="0"/>
                <a:ea typeface="微软雅黑" panose="020B0503020204020204" charset="-122"/>
                <a:cs typeface="Times New Roman" panose="02020603050405020304" pitchFamily="18" charset="0"/>
              </a:rPr>
              <a:t>存在</a:t>
            </a:r>
            <a:r>
              <a:rPr kumimoji="0" lang="zh-CN" altLang="en-US" sz="1800" i="0" u="none" strike="noStrike" kern="1200" cap="none" spc="0" normalizeH="0" baseline="0" noProof="0" dirty="0">
                <a:ln>
                  <a:noFill/>
                </a:ln>
                <a:solidFill>
                  <a:srgbClr val="000000"/>
                </a:solidFill>
                <a:effectLst/>
                <a:uLnTx/>
                <a:uFillTx/>
                <a:latin typeface="Times New Roman" panose="02020603050405020304" pitchFamily="18" charset="0"/>
                <a:ea typeface="微软雅黑" panose="020B0503020204020204" charset="-122"/>
                <a:cs typeface="Times New Roman" panose="02020603050405020304" pitchFamily="18" charset="0"/>
              </a:rPr>
              <a:t>大量</a:t>
            </a:r>
            <a:r>
              <a:rPr kumimoji="0" lang="zh-CN" altLang="en-US" sz="1800" b="0" i="0" u="none" strike="noStrike" kern="1200" cap="none" spc="0" normalizeH="0" baseline="0" noProof="0" dirty="0">
                <a:ln>
                  <a:noFill/>
                </a:ln>
                <a:solidFill>
                  <a:srgbClr val="000000"/>
                </a:solidFill>
                <a:effectLst/>
                <a:uLnTx/>
                <a:uFillTx/>
                <a:latin typeface="Times New Roman" panose="02020603050405020304" pitchFamily="18" charset="0"/>
                <a:ea typeface="微软雅黑" panose="020B0503020204020204" charset="-122"/>
                <a:cs typeface="Times New Roman" panose="02020603050405020304" pitchFamily="18" charset="0"/>
              </a:rPr>
              <a:t>自由电子</a:t>
            </a:r>
            <a:endParaRPr kumimoji="0" lang="en-US" altLang="zh-CN" sz="1800" b="0" i="0" u="none" strike="noStrike" kern="1200" cap="none" spc="0" normalizeH="0" baseline="0" noProof="0" dirty="0">
              <a:ln>
                <a:noFill/>
              </a:ln>
              <a:solidFill>
                <a:srgbClr val="000000"/>
              </a:solidFill>
              <a:effectLst/>
              <a:uLnTx/>
              <a:uFillTx/>
              <a:latin typeface="Times New Roman" panose="02020603050405020304" pitchFamily="18" charset="0"/>
              <a:ea typeface="微软雅黑" panose="020B0503020204020204" charset="-122"/>
              <a:cs typeface="Times New Roman" panose="02020603050405020304" pitchFamily="18" charset="0"/>
            </a:endParaRPr>
          </a:p>
          <a:p>
            <a:pPr algn="ctr"/>
            <a:r>
              <a:rPr lang="zh-CN" altLang="en-US" dirty="0">
                <a:solidFill>
                  <a:srgbClr val="000000"/>
                </a:solidFill>
                <a:latin typeface="Times New Roman" panose="02020603050405020304" pitchFamily="18" charset="0"/>
                <a:ea typeface="微软雅黑" panose="020B0503020204020204" charset="-122"/>
                <a:cs typeface="Times New Roman" panose="02020603050405020304" pitchFamily="18" charset="0"/>
              </a:rPr>
              <a:t>各种金属</a:t>
            </a:r>
            <a:endParaRPr lang="zh-CN" altLang="en-US" dirty="0"/>
          </a:p>
        </p:txBody>
      </p:sp>
      <p:cxnSp>
        <p:nvCxnSpPr>
          <p:cNvPr id="11" name="直接箭头连接符 10">
            <a:extLst>
              <a:ext uri="{FF2B5EF4-FFF2-40B4-BE49-F238E27FC236}">
                <a16:creationId xmlns:a16="http://schemas.microsoft.com/office/drawing/2014/main" id="{1B0EFAE9-E1FF-E414-4776-52640D12D36E}"/>
              </a:ext>
            </a:extLst>
          </p:cNvPr>
          <p:cNvCxnSpPr>
            <a:cxnSpLocks/>
          </p:cNvCxnSpPr>
          <p:nvPr/>
        </p:nvCxnSpPr>
        <p:spPr>
          <a:xfrm>
            <a:off x="4699392" y="3740786"/>
            <a:ext cx="0" cy="2168760"/>
          </a:xfrm>
          <a:prstGeom prst="straightConnector1">
            <a:avLst/>
          </a:prstGeom>
          <a:ln w="38100">
            <a:solidFill>
              <a:srgbClr val="0070C0"/>
            </a:solidFill>
            <a:tailEnd type="triangle"/>
          </a:ln>
        </p:spPr>
        <p:style>
          <a:lnRef idx="3">
            <a:schemeClr val="accent2"/>
          </a:lnRef>
          <a:fillRef idx="0">
            <a:schemeClr val="accent2"/>
          </a:fillRef>
          <a:effectRef idx="2">
            <a:schemeClr val="accent2"/>
          </a:effectRef>
          <a:fontRef idx="minor">
            <a:schemeClr val="tx1"/>
          </a:fontRef>
        </p:style>
      </p:cxnSp>
      <p:sp>
        <p:nvSpPr>
          <p:cNvPr id="14" name="文本框 13">
            <a:extLst>
              <a:ext uri="{FF2B5EF4-FFF2-40B4-BE49-F238E27FC236}">
                <a16:creationId xmlns:a16="http://schemas.microsoft.com/office/drawing/2014/main" id="{49C0C0E8-4BCD-8B23-0B86-FC76FA3CD504}"/>
              </a:ext>
            </a:extLst>
          </p:cNvPr>
          <p:cNvSpPr txBox="1"/>
          <p:nvPr/>
        </p:nvSpPr>
        <p:spPr>
          <a:xfrm>
            <a:off x="4112667" y="5593363"/>
            <a:ext cx="2971509" cy="923330"/>
          </a:xfrm>
          <a:prstGeom prst="rect">
            <a:avLst/>
          </a:prstGeom>
          <a:noFill/>
          <a:ln>
            <a:noFill/>
          </a:ln>
        </p:spPr>
        <p:txBody>
          <a:bodyPr wrap="square">
            <a:spAutoFit/>
          </a:bodyPr>
          <a:lstStyle/>
          <a:p>
            <a:pPr algn="ctr"/>
            <a:r>
              <a:rPr lang="zh-CN" altLang="en-US" b="1" dirty="0">
                <a:solidFill>
                  <a:srgbClr val="000000"/>
                </a:solidFill>
                <a:latin typeface="Times New Roman" panose="02020603050405020304" pitchFamily="18" charset="0"/>
                <a:ea typeface="微软雅黑" panose="020B0503020204020204" charset="-122"/>
                <a:cs typeface="Times New Roman" panose="02020603050405020304" pitchFamily="18" charset="0"/>
              </a:rPr>
              <a:t>半导体</a:t>
            </a:r>
            <a:endParaRPr lang="en-US" altLang="zh-CN" dirty="0">
              <a:solidFill>
                <a:srgbClr val="000000"/>
              </a:solidFill>
              <a:latin typeface="Times New Roman" panose="02020603050405020304" pitchFamily="18" charset="0"/>
              <a:ea typeface="微软雅黑" panose="020B0503020204020204" charset="-122"/>
              <a:cs typeface="Times New Roman" panose="02020603050405020304" pitchFamily="18" charset="0"/>
            </a:endParaRPr>
          </a:p>
          <a:p>
            <a:pPr algn="ctr"/>
            <a:r>
              <a:rPr lang="zh-CN" altLang="en-US" dirty="0">
                <a:solidFill>
                  <a:srgbClr val="000000"/>
                </a:solidFill>
                <a:latin typeface="Times New Roman" panose="02020603050405020304" pitchFamily="18" charset="0"/>
                <a:ea typeface="微软雅黑" panose="020B0503020204020204" charset="-122"/>
                <a:cs typeface="Times New Roman" panose="02020603050405020304" pitchFamily="18" charset="0"/>
              </a:rPr>
              <a:t>存在少量自由电子</a:t>
            </a:r>
            <a:endParaRPr lang="en-US" altLang="zh-CN" dirty="0">
              <a:solidFill>
                <a:srgbClr val="000000"/>
              </a:solidFill>
              <a:latin typeface="Times New Roman" panose="02020603050405020304" pitchFamily="18" charset="0"/>
              <a:ea typeface="微软雅黑" panose="020B0503020204020204" charset="-122"/>
              <a:cs typeface="Times New Roman" panose="02020603050405020304" pitchFamily="18" charset="0"/>
            </a:endParaRPr>
          </a:p>
          <a:p>
            <a:pPr algn="ctr"/>
            <a:r>
              <a:rPr lang="zh-CN" altLang="en-US" dirty="0">
                <a:solidFill>
                  <a:srgbClr val="000000"/>
                </a:solidFill>
                <a:latin typeface="Times New Roman" panose="02020603050405020304" pitchFamily="18" charset="0"/>
                <a:ea typeface="微软雅黑" panose="020B0503020204020204" charset="-122"/>
                <a:cs typeface="Times New Roman" panose="02020603050405020304" pitchFamily="18" charset="0"/>
              </a:rPr>
              <a:t>硅</a:t>
            </a:r>
            <a:endParaRPr lang="zh-CN" altLang="en-US" dirty="0"/>
          </a:p>
        </p:txBody>
      </p:sp>
      <p:cxnSp>
        <p:nvCxnSpPr>
          <p:cNvPr id="15" name="直接箭头连接符 14">
            <a:extLst>
              <a:ext uri="{FF2B5EF4-FFF2-40B4-BE49-F238E27FC236}">
                <a16:creationId xmlns:a16="http://schemas.microsoft.com/office/drawing/2014/main" id="{FBB3759B-66BA-79E9-BF78-F99260495168}"/>
              </a:ext>
            </a:extLst>
          </p:cNvPr>
          <p:cNvCxnSpPr>
            <a:cxnSpLocks/>
          </p:cNvCxnSpPr>
          <p:nvPr/>
        </p:nvCxnSpPr>
        <p:spPr>
          <a:xfrm>
            <a:off x="7444522" y="2747826"/>
            <a:ext cx="0" cy="3145089"/>
          </a:xfrm>
          <a:prstGeom prst="straightConnector1">
            <a:avLst/>
          </a:prstGeom>
          <a:ln w="38100">
            <a:solidFill>
              <a:srgbClr val="0070C0"/>
            </a:solidFill>
            <a:tailEnd type="triangle"/>
          </a:ln>
        </p:spPr>
        <p:style>
          <a:lnRef idx="3">
            <a:schemeClr val="accent2"/>
          </a:lnRef>
          <a:fillRef idx="0">
            <a:schemeClr val="accent2"/>
          </a:fillRef>
          <a:effectRef idx="2">
            <a:schemeClr val="accent2"/>
          </a:effectRef>
          <a:fontRef idx="minor">
            <a:schemeClr val="tx1"/>
          </a:fontRef>
        </p:style>
      </p:cxnSp>
      <p:sp>
        <p:nvSpPr>
          <p:cNvPr id="20" name="文本框 19">
            <a:extLst>
              <a:ext uri="{FF2B5EF4-FFF2-40B4-BE49-F238E27FC236}">
                <a16:creationId xmlns:a16="http://schemas.microsoft.com/office/drawing/2014/main" id="{B88E3173-0593-E9EE-CBCF-AC63082BF3A1}"/>
              </a:ext>
            </a:extLst>
          </p:cNvPr>
          <p:cNvSpPr txBox="1"/>
          <p:nvPr/>
        </p:nvSpPr>
        <p:spPr>
          <a:xfrm>
            <a:off x="6722861" y="5585968"/>
            <a:ext cx="3209377" cy="923330"/>
          </a:xfrm>
          <a:prstGeom prst="rect">
            <a:avLst/>
          </a:prstGeom>
          <a:noFill/>
          <a:ln>
            <a:noFill/>
          </a:ln>
        </p:spPr>
        <p:txBody>
          <a:bodyPr wrap="square">
            <a:spAutoFit/>
          </a:bodyPr>
          <a:lstStyle/>
          <a:p>
            <a:pPr algn="ctr"/>
            <a:r>
              <a:rPr kumimoji="0" lang="zh-CN" altLang="en-US" sz="1800" b="1" i="0" u="none" strike="noStrike" kern="1200" cap="none" spc="0" normalizeH="0" baseline="0" noProof="0" dirty="0">
                <a:ln>
                  <a:noFill/>
                </a:ln>
                <a:solidFill>
                  <a:srgbClr val="000000"/>
                </a:solidFill>
                <a:effectLst/>
                <a:uLnTx/>
                <a:uFillTx/>
                <a:latin typeface="Times New Roman" panose="02020603050405020304" pitchFamily="18" charset="0"/>
                <a:ea typeface="微软雅黑" panose="020B0503020204020204" charset="-122"/>
                <a:cs typeface="Times New Roman" panose="02020603050405020304" pitchFamily="18" charset="0"/>
              </a:rPr>
              <a:t>绝缘体</a:t>
            </a:r>
            <a:endParaRPr kumimoji="0" lang="en-US" altLang="zh-CN" sz="1800" b="1" i="0" u="none" strike="noStrike" kern="1200" cap="none" spc="0" normalizeH="0" baseline="0" noProof="0" dirty="0">
              <a:ln>
                <a:noFill/>
              </a:ln>
              <a:solidFill>
                <a:srgbClr val="000000"/>
              </a:solidFill>
              <a:effectLst/>
              <a:uLnTx/>
              <a:uFillTx/>
              <a:latin typeface="Times New Roman" panose="02020603050405020304" pitchFamily="18" charset="0"/>
              <a:ea typeface="微软雅黑" panose="020B0503020204020204" charset="-122"/>
              <a:cs typeface="Times New Roman" panose="02020603050405020304" pitchFamily="18" charset="0"/>
            </a:endParaRPr>
          </a:p>
          <a:p>
            <a:pPr algn="ctr"/>
            <a:r>
              <a:rPr kumimoji="0" lang="zh-CN" altLang="en-US" sz="1800" i="0" u="none" strike="noStrike" kern="1200" cap="none" spc="0" normalizeH="0" baseline="0" noProof="0" dirty="0">
                <a:ln>
                  <a:noFill/>
                </a:ln>
                <a:solidFill>
                  <a:srgbClr val="000000"/>
                </a:solidFill>
                <a:effectLst/>
                <a:uLnTx/>
                <a:uFillTx/>
                <a:latin typeface="Times New Roman" panose="02020603050405020304" pitchFamily="18" charset="0"/>
                <a:ea typeface="微软雅黑" panose="020B0503020204020204" charset="-122"/>
                <a:cs typeface="Times New Roman" panose="02020603050405020304" pitchFamily="18" charset="0"/>
              </a:rPr>
              <a:t>几乎不存在</a:t>
            </a:r>
            <a:r>
              <a:rPr kumimoji="0" lang="zh-CN" altLang="en-US" sz="1800" b="0" i="0" u="none" strike="noStrike" kern="1200" cap="none" spc="0" normalizeH="0" baseline="0" noProof="0" dirty="0">
                <a:ln>
                  <a:noFill/>
                </a:ln>
                <a:solidFill>
                  <a:srgbClr val="000000"/>
                </a:solidFill>
                <a:effectLst/>
                <a:uLnTx/>
                <a:uFillTx/>
                <a:latin typeface="Times New Roman" panose="02020603050405020304" pitchFamily="18" charset="0"/>
                <a:ea typeface="微软雅黑" panose="020B0503020204020204" charset="-122"/>
                <a:cs typeface="Times New Roman" panose="02020603050405020304" pitchFamily="18" charset="0"/>
              </a:rPr>
              <a:t>自由电子</a:t>
            </a:r>
            <a:endParaRPr kumimoji="0" lang="en-US" altLang="zh-CN" sz="1800" b="0" i="0" u="none" strike="noStrike" kern="1200" cap="none" spc="0" normalizeH="0" baseline="0" noProof="0" dirty="0">
              <a:ln>
                <a:noFill/>
              </a:ln>
              <a:solidFill>
                <a:srgbClr val="000000"/>
              </a:solidFill>
              <a:effectLst/>
              <a:uLnTx/>
              <a:uFillTx/>
              <a:latin typeface="Times New Roman" panose="02020603050405020304" pitchFamily="18" charset="0"/>
              <a:ea typeface="微软雅黑" panose="020B0503020204020204" charset="-122"/>
              <a:cs typeface="Times New Roman" panose="02020603050405020304" pitchFamily="18" charset="0"/>
            </a:endParaRPr>
          </a:p>
          <a:p>
            <a:pPr algn="ctr"/>
            <a:r>
              <a:rPr lang="zh-CN" altLang="en-US" dirty="0">
                <a:solidFill>
                  <a:srgbClr val="000000"/>
                </a:solidFill>
                <a:latin typeface="Times New Roman" panose="02020603050405020304" pitchFamily="18" charset="0"/>
                <a:ea typeface="微软雅黑" panose="020B0503020204020204" charset="-122"/>
                <a:cs typeface="Times New Roman" panose="02020603050405020304" pitchFamily="18" charset="0"/>
              </a:rPr>
              <a:t>橡胶</a:t>
            </a:r>
            <a:endParaRPr lang="zh-CN" altLang="en-US" dirty="0"/>
          </a:p>
        </p:txBody>
      </p:sp>
      <p:pic>
        <p:nvPicPr>
          <p:cNvPr id="27" name="图片 26">
            <a:extLst>
              <a:ext uri="{FF2B5EF4-FFF2-40B4-BE49-F238E27FC236}">
                <a16:creationId xmlns:a16="http://schemas.microsoft.com/office/drawing/2014/main" id="{728CFE08-B537-F1F3-85F1-205F62F29784}"/>
              </a:ext>
            </a:extLst>
          </p:cNvPr>
          <p:cNvPicPr>
            <a:picLocks noChangeAspect="1"/>
          </p:cNvPicPr>
          <p:nvPr/>
        </p:nvPicPr>
        <p:blipFill>
          <a:blip r:embed="rId9"/>
          <a:stretch>
            <a:fillRect/>
          </a:stretch>
        </p:blipFill>
        <p:spPr>
          <a:xfrm>
            <a:off x="1303602" y="2016430"/>
            <a:ext cx="1265975" cy="1277319"/>
          </a:xfrm>
          <a:prstGeom prst="rect">
            <a:avLst/>
          </a:prstGeom>
        </p:spPr>
      </p:pic>
      <p:cxnSp>
        <p:nvCxnSpPr>
          <p:cNvPr id="28" name="直接箭头连接符 27">
            <a:extLst>
              <a:ext uri="{FF2B5EF4-FFF2-40B4-BE49-F238E27FC236}">
                <a16:creationId xmlns:a16="http://schemas.microsoft.com/office/drawing/2014/main" id="{CF340B2C-D33A-6F29-753D-A0377827787F}"/>
              </a:ext>
            </a:extLst>
          </p:cNvPr>
          <p:cNvCxnSpPr>
            <a:cxnSpLocks/>
          </p:cNvCxnSpPr>
          <p:nvPr/>
        </p:nvCxnSpPr>
        <p:spPr>
          <a:xfrm flipV="1">
            <a:off x="1996376" y="2602967"/>
            <a:ext cx="1085753" cy="8839"/>
          </a:xfrm>
          <a:prstGeom prst="straightConnector1">
            <a:avLst/>
          </a:prstGeom>
          <a:ln w="31750">
            <a:solidFill>
              <a:srgbClr val="FF0000"/>
            </a:solidFill>
            <a:tailEnd type="triangle"/>
          </a:ln>
        </p:spPr>
        <p:style>
          <a:lnRef idx="3">
            <a:schemeClr val="accent2"/>
          </a:lnRef>
          <a:fillRef idx="0">
            <a:schemeClr val="accent2"/>
          </a:fillRef>
          <a:effectRef idx="2">
            <a:schemeClr val="accent2"/>
          </a:effectRef>
          <a:fontRef idx="minor">
            <a:schemeClr val="tx1"/>
          </a:fontRef>
        </p:style>
      </p:cxnSp>
      <p:sp>
        <p:nvSpPr>
          <p:cNvPr id="33" name="文本框 32">
            <a:extLst>
              <a:ext uri="{FF2B5EF4-FFF2-40B4-BE49-F238E27FC236}">
                <a16:creationId xmlns:a16="http://schemas.microsoft.com/office/drawing/2014/main" id="{96B41575-8091-8CA6-FB41-2CE3572199C1}"/>
              </a:ext>
            </a:extLst>
          </p:cNvPr>
          <p:cNvSpPr txBox="1"/>
          <p:nvPr/>
        </p:nvSpPr>
        <p:spPr>
          <a:xfrm>
            <a:off x="3022055" y="2423741"/>
            <a:ext cx="960653" cy="376371"/>
          </a:xfrm>
          <a:prstGeom prst="rect">
            <a:avLst/>
          </a:prstGeom>
          <a:noFill/>
        </p:spPr>
        <p:txBody>
          <a:bodyPr wrap="square">
            <a:spAutoFit/>
          </a:bodyPr>
          <a:lstStyle/>
          <a:p>
            <a:pPr algn="ctr"/>
            <a:r>
              <a:rPr kumimoji="0" lang="zh-CN" altLang="en-US" sz="1800" i="0" u="none" strike="noStrike" kern="1200" cap="none" spc="0" normalizeH="0" baseline="0" noProof="0" dirty="0">
                <a:ln>
                  <a:noFill/>
                </a:ln>
                <a:solidFill>
                  <a:srgbClr val="000000"/>
                </a:solidFill>
                <a:effectLst/>
                <a:uLnTx/>
                <a:uFillTx/>
                <a:latin typeface="Times New Roman" panose="02020603050405020304" pitchFamily="18" charset="0"/>
                <a:ea typeface="微软雅黑" panose="020B0503020204020204" charset="-122"/>
                <a:cs typeface="Times New Roman" panose="02020603050405020304" pitchFamily="18" charset="0"/>
              </a:rPr>
              <a:t>原子核</a:t>
            </a:r>
            <a:endParaRPr lang="zh-CN" altLang="en-US" dirty="0"/>
          </a:p>
        </p:txBody>
      </p:sp>
      <p:sp>
        <p:nvSpPr>
          <p:cNvPr id="34" name="文本框 33">
            <a:extLst>
              <a:ext uri="{FF2B5EF4-FFF2-40B4-BE49-F238E27FC236}">
                <a16:creationId xmlns:a16="http://schemas.microsoft.com/office/drawing/2014/main" id="{0704B10A-96BF-E79A-7D16-D4E5E16EB8C6}"/>
              </a:ext>
            </a:extLst>
          </p:cNvPr>
          <p:cNvSpPr txBox="1"/>
          <p:nvPr/>
        </p:nvSpPr>
        <p:spPr>
          <a:xfrm>
            <a:off x="3022055" y="2819889"/>
            <a:ext cx="751292" cy="376371"/>
          </a:xfrm>
          <a:prstGeom prst="rect">
            <a:avLst/>
          </a:prstGeom>
          <a:noFill/>
        </p:spPr>
        <p:txBody>
          <a:bodyPr wrap="square">
            <a:spAutoFit/>
          </a:bodyPr>
          <a:lstStyle/>
          <a:p>
            <a:pPr algn="ctr"/>
            <a:r>
              <a:rPr kumimoji="0" lang="zh-CN" altLang="en-US" sz="1800" i="0" u="none" strike="noStrike" kern="1200" cap="none" spc="0" normalizeH="0" baseline="0" noProof="0" dirty="0">
                <a:ln>
                  <a:noFill/>
                </a:ln>
                <a:solidFill>
                  <a:srgbClr val="000000"/>
                </a:solidFill>
                <a:effectLst/>
                <a:uLnTx/>
                <a:uFillTx/>
                <a:latin typeface="Times New Roman" panose="02020603050405020304" pitchFamily="18" charset="0"/>
                <a:ea typeface="微软雅黑" panose="020B0503020204020204" charset="-122"/>
                <a:cs typeface="Times New Roman" panose="02020603050405020304" pitchFamily="18" charset="0"/>
              </a:rPr>
              <a:t>电子</a:t>
            </a:r>
            <a:endParaRPr lang="zh-CN" altLang="en-US" dirty="0"/>
          </a:p>
        </p:txBody>
      </p:sp>
      <p:cxnSp>
        <p:nvCxnSpPr>
          <p:cNvPr id="35" name="直接箭头连接符 34">
            <a:extLst>
              <a:ext uri="{FF2B5EF4-FFF2-40B4-BE49-F238E27FC236}">
                <a16:creationId xmlns:a16="http://schemas.microsoft.com/office/drawing/2014/main" id="{1B0223BF-AC89-C0A2-F44D-5A3FB68F34FB}"/>
              </a:ext>
            </a:extLst>
          </p:cNvPr>
          <p:cNvCxnSpPr>
            <a:cxnSpLocks/>
          </p:cNvCxnSpPr>
          <p:nvPr/>
        </p:nvCxnSpPr>
        <p:spPr>
          <a:xfrm>
            <a:off x="2479178" y="2971585"/>
            <a:ext cx="602951" cy="0"/>
          </a:xfrm>
          <a:prstGeom prst="straightConnector1">
            <a:avLst/>
          </a:prstGeom>
          <a:ln w="31750">
            <a:solidFill>
              <a:srgbClr val="FF0000"/>
            </a:solidFill>
            <a:tailEnd type="triangle"/>
          </a:ln>
        </p:spPr>
        <p:style>
          <a:lnRef idx="3">
            <a:schemeClr val="accent2"/>
          </a:lnRef>
          <a:fillRef idx="0">
            <a:schemeClr val="accent2"/>
          </a:fillRef>
          <a:effectRef idx="2">
            <a:schemeClr val="accent2"/>
          </a:effectRef>
          <a:fontRef idx="minor">
            <a:schemeClr val="tx1"/>
          </a:fontRef>
        </p:style>
      </p:cxnSp>
      <p:grpSp>
        <p:nvGrpSpPr>
          <p:cNvPr id="38" name="组合 37">
            <a:extLst>
              <a:ext uri="{FF2B5EF4-FFF2-40B4-BE49-F238E27FC236}">
                <a16:creationId xmlns:a16="http://schemas.microsoft.com/office/drawing/2014/main" id="{C734A3BA-E7AC-A5D3-3B3C-56BC4C9B2AD8}"/>
              </a:ext>
            </a:extLst>
          </p:cNvPr>
          <p:cNvGrpSpPr/>
          <p:nvPr/>
        </p:nvGrpSpPr>
        <p:grpSpPr>
          <a:xfrm>
            <a:off x="1245235" y="323215"/>
            <a:ext cx="1868355" cy="604520"/>
            <a:chOff x="716110" y="296170"/>
            <a:chExt cx="1868384" cy="604319"/>
          </a:xfrm>
        </p:grpSpPr>
        <p:sp>
          <p:nvSpPr>
            <p:cNvPr id="39" name="文本框 38">
              <a:extLst>
                <a:ext uri="{FF2B5EF4-FFF2-40B4-BE49-F238E27FC236}">
                  <a16:creationId xmlns:a16="http://schemas.microsoft.com/office/drawing/2014/main" id="{8424E3F2-F581-9028-3403-FC7F555E357B}"/>
                </a:ext>
              </a:extLst>
            </p:cNvPr>
            <p:cNvSpPr txBox="1"/>
            <p:nvPr/>
          </p:nvSpPr>
          <p:spPr>
            <a:xfrm>
              <a:off x="716110" y="296170"/>
              <a:ext cx="1868384" cy="498944"/>
            </a:xfrm>
            <a:prstGeom prst="rect">
              <a:avLst/>
            </a:prstGeom>
            <a:noFill/>
          </p:spPr>
          <p:txBody>
            <a:bodyPr wrap="square" lIns="68580" tIns="34290" rIns="68580" bIns="34290" rtlCol="0">
              <a:spAutoFit/>
            </a:bodyPr>
            <a:lstStyle/>
            <a:p>
              <a:pPr defTabSz="685800"/>
              <a:r>
                <a:rPr lang="zh-CN" altLang="en-US" sz="2800" b="1" spc="300" dirty="0">
                  <a:solidFill>
                    <a:srgbClr val="3D5594"/>
                  </a:solidFill>
                  <a:latin typeface="微软雅黑" panose="020B0503020204020204" charset="-122"/>
                  <a:ea typeface="微软雅黑" panose="020B0503020204020204" charset="-122"/>
                  <a:cs typeface="+mn-ea"/>
                  <a:sym typeface="+mn-lt"/>
                </a:rPr>
                <a:t>电路入门</a:t>
              </a:r>
            </a:p>
          </p:txBody>
        </p:sp>
        <p:cxnSp>
          <p:nvCxnSpPr>
            <p:cNvPr id="40" name="直接连接符 39">
              <a:extLst>
                <a:ext uri="{FF2B5EF4-FFF2-40B4-BE49-F238E27FC236}">
                  <a16:creationId xmlns:a16="http://schemas.microsoft.com/office/drawing/2014/main" id="{947F8C3B-A45D-0001-2018-6CC2B575CB8A}"/>
                </a:ext>
              </a:extLst>
            </p:cNvPr>
            <p:cNvCxnSpPr/>
            <p:nvPr/>
          </p:nvCxnSpPr>
          <p:spPr>
            <a:xfrm flipV="1">
              <a:off x="774478" y="898584"/>
              <a:ext cx="1385570" cy="1905"/>
            </a:xfrm>
            <a:prstGeom prst="line">
              <a:avLst/>
            </a:prstGeom>
            <a:noFill/>
            <a:ln w="28575" cap="flat" cmpd="sng" algn="ctr">
              <a:solidFill>
                <a:srgbClr val="3D5594"/>
              </a:solidFill>
              <a:prstDash val="solid"/>
              <a:miter lim="800000"/>
            </a:ln>
            <a:effectLst/>
          </p:spPr>
        </p:cxnSp>
      </p:grpSp>
    </p:spTree>
    <p:custDataLst>
      <p:tags r:id="rId1"/>
    </p:custDataLst>
    <p:extLst>
      <p:ext uri="{BB962C8B-B14F-4D97-AF65-F5344CB8AC3E}">
        <p14:creationId xmlns:p14="http://schemas.microsoft.com/office/powerpoint/2010/main" val="186625677"/>
      </p:ext>
    </p:ext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F82084-5140-0466-FD67-B37F8F72727B}"/>
            </a:ext>
          </a:extLst>
        </p:cNvPr>
        <p:cNvGrpSpPr/>
        <p:nvPr/>
      </p:nvGrpSpPr>
      <p:grpSpPr>
        <a:xfrm>
          <a:off x="0" y="0"/>
          <a:ext cx="0" cy="0"/>
          <a:chOff x="0" y="0"/>
          <a:chExt cx="0" cy="0"/>
        </a:xfrm>
      </p:grpSpPr>
      <p:pic>
        <p:nvPicPr>
          <p:cNvPr id="2054" name="Picture 6">
            <a:extLst>
              <a:ext uri="{FF2B5EF4-FFF2-40B4-BE49-F238E27FC236}">
                <a16:creationId xmlns:a16="http://schemas.microsoft.com/office/drawing/2014/main" id="{ABE493AE-50E0-3368-2E8D-2C7C18FFFAF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81946" y="4238941"/>
            <a:ext cx="5191125" cy="2133600"/>
          </a:xfrm>
          <a:prstGeom prst="rect">
            <a:avLst/>
          </a:prstGeom>
          <a:noFill/>
          <a:extLst>
            <a:ext uri="{909E8E84-426E-40DD-AFC4-6F175D3DCCD1}">
              <a14:hiddenFill xmlns:a14="http://schemas.microsoft.com/office/drawing/2010/main">
                <a:solidFill>
                  <a:srgbClr val="FFFFFF"/>
                </a:solidFill>
              </a14:hiddenFill>
            </a:ext>
          </a:extLst>
        </p:spPr>
      </p:pic>
      <p:pic>
        <p:nvPicPr>
          <p:cNvPr id="73" name="图片 72" descr="复旦大学微电子学院芯创讲师团">
            <a:extLst>
              <a:ext uri="{FF2B5EF4-FFF2-40B4-BE49-F238E27FC236}">
                <a16:creationId xmlns:a16="http://schemas.microsoft.com/office/drawing/2014/main" id="{E89B6A85-D34F-1D16-0DD1-765DEFE9BB59}"/>
              </a:ext>
            </a:extLst>
          </p:cNvPr>
          <p:cNvPicPr>
            <a:picLocks noChangeAspect="1"/>
          </p:cNvPicPr>
          <p:nvPr/>
        </p:nvPicPr>
        <p:blipFill>
          <a:blip r:embed="rId7">
            <a:lum bright="12000" contrast="-12000"/>
          </a:blip>
          <a:srcRect l="24353" t="13598" r="23764" b="35672"/>
          <a:stretch>
            <a:fillRect/>
          </a:stretch>
        </p:blipFill>
        <p:spPr>
          <a:xfrm>
            <a:off x="289560" y="102870"/>
            <a:ext cx="955675" cy="935355"/>
          </a:xfrm>
          <a:prstGeom prst="rect">
            <a:avLst/>
          </a:prstGeom>
        </p:spPr>
      </p:pic>
      <p:grpSp>
        <p:nvGrpSpPr>
          <p:cNvPr id="6" name="组合 5">
            <a:extLst>
              <a:ext uri="{FF2B5EF4-FFF2-40B4-BE49-F238E27FC236}">
                <a16:creationId xmlns:a16="http://schemas.microsoft.com/office/drawing/2014/main" id="{0D71DB0D-A43E-89E0-815B-D64CBBB4EB78}"/>
              </a:ext>
            </a:extLst>
          </p:cNvPr>
          <p:cNvGrpSpPr/>
          <p:nvPr/>
        </p:nvGrpSpPr>
        <p:grpSpPr>
          <a:xfrm>
            <a:off x="-12700" y="6480175"/>
            <a:ext cx="12205335" cy="424815"/>
            <a:chOff x="-20" y="10072"/>
            <a:chExt cx="19221" cy="728"/>
          </a:xfrm>
        </p:grpSpPr>
        <p:sp>
          <p:nvSpPr>
            <p:cNvPr id="7" name="TextBox 7">
              <a:extLst>
                <a:ext uri="{FF2B5EF4-FFF2-40B4-BE49-F238E27FC236}">
                  <a16:creationId xmlns:a16="http://schemas.microsoft.com/office/drawing/2014/main" id="{57E89145-9119-499F-59AF-8195E2BF5F99}"/>
                </a:ext>
              </a:extLst>
            </p:cNvPr>
            <p:cNvSpPr txBox="1"/>
            <p:nvPr/>
          </p:nvSpPr>
          <p:spPr>
            <a:xfrm>
              <a:off x="-20" y="10072"/>
              <a:ext cx="19221" cy="728"/>
            </a:xfrm>
            <a:prstGeom prst="rect">
              <a:avLst/>
            </a:prstGeom>
            <a:gradFill>
              <a:gsLst>
                <a:gs pos="100000">
                  <a:srgbClr val="1F407C">
                    <a:alpha val="95000"/>
                  </a:srgbClr>
                </a:gs>
                <a:gs pos="50000">
                  <a:srgbClr val="00328D">
                    <a:alpha val="100000"/>
                  </a:srgbClr>
                </a:gs>
                <a:gs pos="0">
                  <a:srgbClr val="1F407C">
                    <a:alpha val="95000"/>
                  </a:srgbClr>
                </a:gs>
              </a:gsLst>
              <a:lin ang="0" scaled="0"/>
            </a:gradFill>
            <a:ln>
              <a:noFill/>
            </a:ln>
          </p:spPr>
          <p:txBody>
            <a:bodyPr wrap="square" rtlCol="0">
              <a:noAutofit/>
            </a:bodyPr>
            <a:lstStyle/>
            <a:p>
              <a:endParaRPr lang="zh-CN" altLang="en-US" dirty="0"/>
            </a:p>
          </p:txBody>
        </p:sp>
        <p:pic>
          <p:nvPicPr>
            <p:cNvPr id="9" name="图片 8" descr="复旦大学微电子学院芯创讲师团">
              <a:extLst>
                <a:ext uri="{FF2B5EF4-FFF2-40B4-BE49-F238E27FC236}">
                  <a16:creationId xmlns:a16="http://schemas.microsoft.com/office/drawing/2014/main" id="{C7D501C7-AED9-B38A-0D17-1EFADC237BAE}"/>
                </a:ext>
              </a:extLst>
            </p:cNvPr>
            <p:cNvPicPr>
              <a:picLocks noChangeAspect="1"/>
            </p:cNvPicPr>
            <p:nvPr/>
          </p:nvPicPr>
          <p:blipFill>
            <a:blip r:embed="rId7">
              <a:alphaModFix amt="80000"/>
              <a:lum bright="100000"/>
            </a:blip>
            <a:srcRect t="63900" b="21773"/>
            <a:stretch>
              <a:fillRect/>
            </a:stretch>
          </p:blipFill>
          <p:spPr>
            <a:xfrm>
              <a:off x="7911" y="10129"/>
              <a:ext cx="3359" cy="617"/>
            </a:xfrm>
            <a:prstGeom prst="rect">
              <a:avLst/>
            </a:prstGeom>
          </p:spPr>
        </p:pic>
      </p:grpSp>
      <p:grpSp>
        <p:nvGrpSpPr>
          <p:cNvPr id="18" name="组合 17">
            <a:extLst>
              <a:ext uri="{FF2B5EF4-FFF2-40B4-BE49-F238E27FC236}">
                <a16:creationId xmlns:a16="http://schemas.microsoft.com/office/drawing/2014/main" id="{F07106E1-E78D-4B59-790D-D79F15A0F476}"/>
              </a:ext>
            </a:extLst>
          </p:cNvPr>
          <p:cNvGrpSpPr/>
          <p:nvPr/>
        </p:nvGrpSpPr>
        <p:grpSpPr>
          <a:xfrm>
            <a:off x="767397" y="1071480"/>
            <a:ext cx="10361107" cy="3167461"/>
            <a:chOff x="1150" y="5311"/>
            <a:chExt cx="15556" cy="8866"/>
          </a:xfrm>
        </p:grpSpPr>
        <p:sp>
          <p:nvSpPr>
            <p:cNvPr id="19" name="矩形 18">
              <a:extLst>
                <a:ext uri="{FF2B5EF4-FFF2-40B4-BE49-F238E27FC236}">
                  <a16:creationId xmlns:a16="http://schemas.microsoft.com/office/drawing/2014/main" id="{67A506B1-9F26-D03C-C97C-35E73961F31C}"/>
                </a:ext>
              </a:extLst>
            </p:cNvPr>
            <p:cNvSpPr/>
            <p:nvPr>
              <p:custDataLst>
                <p:tags r:id="rId2"/>
              </p:custDataLst>
            </p:nvPr>
          </p:nvSpPr>
          <p:spPr>
            <a:xfrm>
              <a:off x="1150" y="5311"/>
              <a:ext cx="6391" cy="1289"/>
            </a:xfrm>
            <a:prstGeom prst="rect">
              <a:avLst/>
            </a:prstGeom>
          </p:spPr>
          <p:txBody>
            <a:bodyPr wrap="square">
              <a:spAutoFit/>
            </a:bodyPr>
            <a:lstStyle/>
            <a:p>
              <a:pPr marL="342900" indent="-342900" algn="l">
                <a:buFont typeface="Wingdings" panose="05000000000000000000" pitchFamily="2" charset="2"/>
                <a:buChar char="n"/>
              </a:pPr>
              <a:r>
                <a:rPr lang="zh-CN" altLang="en-US" sz="2400" b="1" dirty="0">
                  <a:solidFill>
                    <a:srgbClr val="2F5EB0"/>
                  </a:solidFill>
                  <a:latin typeface="微软雅黑" panose="020B0503020204020204" charset="-122"/>
                  <a:ea typeface="微软雅黑" panose="020B0503020204020204" charset="-122"/>
                </a:rPr>
                <a:t>电压与电流</a:t>
              </a:r>
              <a:endParaRPr lang="zh-CN" sz="2400" b="1" dirty="0">
                <a:solidFill>
                  <a:srgbClr val="2F5EB0"/>
                </a:solidFill>
                <a:latin typeface="微软雅黑" panose="020B0503020204020204" charset="-122"/>
                <a:ea typeface="微软雅黑" panose="020B0503020204020204" charset="-122"/>
              </a:endParaRPr>
            </a:p>
          </p:txBody>
        </p:sp>
        <p:sp>
          <p:nvSpPr>
            <p:cNvPr id="21" name="矩形 20">
              <a:extLst>
                <a:ext uri="{FF2B5EF4-FFF2-40B4-BE49-F238E27FC236}">
                  <a16:creationId xmlns:a16="http://schemas.microsoft.com/office/drawing/2014/main" id="{3448F521-8A12-BCA5-4163-98A98BE4E136}"/>
                </a:ext>
              </a:extLst>
            </p:cNvPr>
            <p:cNvSpPr/>
            <p:nvPr>
              <p:custDataLst>
                <p:tags r:id="rId3"/>
              </p:custDataLst>
            </p:nvPr>
          </p:nvSpPr>
          <p:spPr>
            <a:xfrm>
              <a:off x="1190" y="6570"/>
              <a:ext cx="15516" cy="7607"/>
            </a:xfrm>
            <a:prstGeom prst="rect">
              <a:avLst/>
            </a:prstGeom>
          </p:spPr>
          <p:txBody>
            <a:bodyPr wrap="square">
              <a:noAutofit/>
            </a:bodyPr>
            <a:lstStyle/>
            <a:p>
              <a:pPr marL="342900" indent="-342900" fontAlgn="auto">
                <a:lnSpc>
                  <a:spcPct val="125000"/>
                </a:lnSpc>
                <a:spcBef>
                  <a:spcPts val="600"/>
                </a:spcBef>
                <a:buFont typeface="Arial" panose="020B0604020202020204" pitchFamily="34" charset="0"/>
                <a:buChar char="•"/>
              </a:pPr>
              <a:r>
                <a:rPr lang="zh-CN" altLang="en-US" sz="2000" dirty="0">
                  <a:latin typeface="Times New Roman" panose="02020603050405020304" pitchFamily="18" charset="0"/>
                  <a:ea typeface="微软雅黑" panose="020B0503020204020204" charset="-122"/>
                  <a:cs typeface="Times New Roman" panose="02020603050405020304" pitchFamily="18" charset="0"/>
                </a:rPr>
                <a:t>电压，符号为“</a:t>
              </a:r>
              <a:r>
                <a:rPr lang="en-US" altLang="zh-CN" sz="2000" dirty="0">
                  <a:latin typeface="Times New Roman" panose="02020603050405020304" pitchFamily="18" charset="0"/>
                  <a:ea typeface="微软雅黑" panose="020B0503020204020204" charset="-122"/>
                  <a:cs typeface="Times New Roman" panose="02020603050405020304" pitchFamily="18" charset="0"/>
                </a:rPr>
                <a:t>U</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000" dirty="0">
                  <a:latin typeface="Times New Roman" panose="02020603050405020304" pitchFamily="18" charset="0"/>
                  <a:ea typeface="微软雅黑" panose="020B0503020204020204" charset="-122"/>
                  <a:cs typeface="Times New Roman" panose="02020603050405020304" pitchFamily="18" charset="0"/>
                </a:rPr>
                <a:t>单位是伏特，简称伏，符号为 “</a:t>
              </a:r>
              <a:r>
                <a:rPr lang="en-US" altLang="zh-CN" sz="2000" dirty="0">
                  <a:latin typeface="Times New Roman" panose="02020603050405020304" pitchFamily="18" charset="0"/>
                  <a:ea typeface="微软雅黑" panose="020B0503020204020204" charset="-122"/>
                  <a:cs typeface="Times New Roman" panose="02020603050405020304" pitchFamily="18" charset="0"/>
                </a:rPr>
                <a:t>U</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000" dirty="0">
                <a:latin typeface="Times New Roman" panose="02020603050405020304" pitchFamily="18" charset="0"/>
                <a:ea typeface="微软雅黑" panose="020B0503020204020204" charset="-122"/>
                <a:cs typeface="Times New Roman" panose="02020603050405020304" pitchFamily="18" charset="0"/>
              </a:endParaRPr>
            </a:p>
            <a:p>
              <a:pPr indent="457200">
                <a:lnSpc>
                  <a:spcPct val="125000"/>
                </a:lnSpc>
                <a:spcBef>
                  <a:spcPts val="600"/>
                </a:spcBef>
              </a:pPr>
              <a:r>
                <a:rPr lang="zh-CN" altLang="en-US" dirty="0">
                  <a:latin typeface="Times New Roman" panose="02020603050405020304" pitchFamily="18" charset="0"/>
                  <a:ea typeface="微软雅黑" panose="020B0503020204020204" charset="-122"/>
                  <a:cs typeface="Times New Roman" panose="02020603050405020304" pitchFamily="18" charset="0"/>
                </a:rPr>
                <a:t>电压也称作电势差。它的作用是推动自由电子在电路中移动。</a:t>
              </a:r>
              <a:endParaRPr lang="en-US" altLang="zh-CN" dirty="0">
                <a:latin typeface="Times New Roman" panose="02020603050405020304" pitchFamily="18" charset="0"/>
                <a:ea typeface="微软雅黑" panose="020B0503020204020204" charset="-122"/>
                <a:cs typeface="Times New Roman" panose="02020603050405020304" pitchFamily="18" charset="0"/>
              </a:endParaRPr>
            </a:p>
            <a:p>
              <a:pPr indent="457200">
                <a:lnSpc>
                  <a:spcPct val="125000"/>
                </a:lnSpc>
                <a:spcBef>
                  <a:spcPts val="600"/>
                </a:spcBef>
              </a:pPr>
              <a:r>
                <a:rPr lang="zh-CN" altLang="en-US" dirty="0">
                  <a:latin typeface="Times New Roman" panose="02020603050405020304" pitchFamily="18" charset="0"/>
                  <a:ea typeface="微软雅黑" panose="020B0503020204020204" charset="-122"/>
                  <a:cs typeface="Times New Roman" panose="02020603050405020304" pitchFamily="18" charset="0"/>
                </a:rPr>
                <a:t>自由电子会从电压低的地方移动向电压高的地方。</a:t>
              </a:r>
              <a:endParaRPr lang="en-US" altLang="zh-CN" dirty="0">
                <a:latin typeface="Times New Roman" panose="02020603050405020304" pitchFamily="18" charset="0"/>
                <a:ea typeface="微软雅黑" panose="020B0503020204020204" charset="-122"/>
                <a:cs typeface="Times New Roman" panose="02020603050405020304" pitchFamily="18" charset="0"/>
              </a:endParaRPr>
            </a:p>
            <a:p>
              <a:pPr marL="342900" indent="-342900" fontAlgn="auto">
                <a:lnSpc>
                  <a:spcPct val="125000"/>
                </a:lnSpc>
                <a:spcBef>
                  <a:spcPts val="600"/>
                </a:spcBef>
                <a:buFont typeface="Arial" panose="020B0604020202020204" pitchFamily="34" charset="0"/>
                <a:buChar char="•"/>
              </a:pPr>
              <a:r>
                <a:rPr lang="zh-CN" altLang="en-US" sz="2000" dirty="0">
                  <a:latin typeface="Times New Roman" panose="02020603050405020304" pitchFamily="18" charset="0"/>
                  <a:ea typeface="微软雅黑" panose="020B0503020204020204" charset="-122"/>
                  <a:cs typeface="Times New Roman" panose="02020603050405020304" pitchFamily="18" charset="0"/>
                </a:rPr>
                <a:t>电流，符号为“</a:t>
              </a:r>
              <a:r>
                <a:rPr lang="en-US" altLang="zh-CN" sz="2000" dirty="0">
                  <a:latin typeface="Times New Roman" panose="02020603050405020304" pitchFamily="18" charset="0"/>
                  <a:ea typeface="微软雅黑" panose="020B0503020204020204" charset="-122"/>
                  <a:cs typeface="Times New Roman" panose="02020603050405020304" pitchFamily="18" charset="0"/>
                </a:rPr>
                <a:t>I</a:t>
              </a:r>
              <a:r>
                <a:rPr lang="zh-CN" altLang="en-US" sz="2000" dirty="0">
                  <a:latin typeface="Times New Roman" panose="02020603050405020304" pitchFamily="18" charset="0"/>
                  <a:ea typeface="微软雅黑" panose="020B0503020204020204" charset="-122"/>
                  <a:cs typeface="Times New Roman" panose="02020603050405020304" pitchFamily="18" charset="0"/>
                </a:rPr>
                <a:t>”；单位是安培，简称安，符号为“</a:t>
              </a:r>
              <a:r>
                <a:rPr lang="en-US" altLang="zh-CN" sz="2000" dirty="0">
                  <a:latin typeface="Times New Roman" panose="02020603050405020304" pitchFamily="18" charset="0"/>
                  <a:ea typeface="微软雅黑" panose="020B0503020204020204" charset="-122"/>
                  <a:cs typeface="Times New Roman" panose="02020603050405020304" pitchFamily="18" charset="0"/>
                </a:rPr>
                <a:t>A</a:t>
              </a:r>
              <a:r>
                <a:rPr lang="zh-CN" altLang="en-US" sz="2000" dirty="0">
                  <a:latin typeface="Times New Roman" panose="02020603050405020304" pitchFamily="18" charset="0"/>
                  <a:ea typeface="微软雅黑" panose="020B0503020204020204" charset="-122"/>
                  <a:cs typeface="Times New Roman" panose="02020603050405020304" pitchFamily="18" charset="0"/>
                </a:rPr>
                <a:t>”</a:t>
              </a:r>
              <a:endParaRPr lang="en-US" altLang="zh-CN" sz="2000" dirty="0">
                <a:latin typeface="Times New Roman" panose="02020603050405020304" pitchFamily="18" charset="0"/>
                <a:ea typeface="微软雅黑" panose="020B0503020204020204" charset="-122"/>
                <a:cs typeface="Times New Roman" panose="02020603050405020304" pitchFamily="18" charset="0"/>
              </a:endParaRPr>
            </a:p>
            <a:p>
              <a:pPr indent="457200" fontAlgn="auto">
                <a:lnSpc>
                  <a:spcPct val="125000"/>
                </a:lnSpc>
                <a:spcBef>
                  <a:spcPts val="600"/>
                </a:spcBef>
              </a:pPr>
              <a:r>
                <a:rPr lang="zh-CN" altLang="en-US" dirty="0">
                  <a:latin typeface="Times New Roman" panose="02020603050405020304" pitchFamily="18" charset="0"/>
                  <a:ea typeface="微软雅黑" panose="020B0503020204020204" charset="-122"/>
                  <a:cs typeface="Times New Roman" panose="02020603050405020304" pitchFamily="18" charset="0"/>
                </a:rPr>
                <a:t>电流是指单位时间内通过导体横截面的电荷数量。</a:t>
              </a:r>
              <a:endParaRPr lang="en-US" altLang="zh-CN" dirty="0">
                <a:latin typeface="Times New Roman" panose="02020603050405020304" pitchFamily="18" charset="0"/>
                <a:ea typeface="微软雅黑" panose="020B0503020204020204" charset="-122"/>
                <a:cs typeface="Times New Roman" panose="02020603050405020304" pitchFamily="18" charset="0"/>
              </a:endParaRPr>
            </a:p>
            <a:p>
              <a:pPr indent="457200" fontAlgn="auto">
                <a:lnSpc>
                  <a:spcPct val="125000"/>
                </a:lnSpc>
                <a:spcBef>
                  <a:spcPts val="600"/>
                </a:spcBef>
              </a:pPr>
              <a:r>
                <a:rPr lang="zh-CN" altLang="en-US" dirty="0">
                  <a:latin typeface="Times New Roman" panose="02020603050405020304" pitchFamily="18" charset="0"/>
                  <a:ea typeface="微软雅黑" panose="020B0503020204020204" charset="-122"/>
                  <a:cs typeface="Times New Roman" panose="02020603050405020304" pitchFamily="18" charset="0"/>
                </a:rPr>
                <a:t>电流方向为正电荷移动方向（</a:t>
              </a:r>
              <a:r>
                <a:rPr lang="zh-CN" altLang="en-US" b="1" dirty="0">
                  <a:solidFill>
                    <a:srgbClr val="FF0000"/>
                  </a:solidFill>
                  <a:latin typeface="Times New Roman" panose="02020603050405020304" pitchFamily="18" charset="0"/>
                  <a:ea typeface="微软雅黑" panose="020B0503020204020204" charset="-122"/>
                  <a:cs typeface="Times New Roman" panose="02020603050405020304" pitchFamily="18" charset="0"/>
                </a:rPr>
                <a:t>与自由电子移动方向相反</a:t>
              </a:r>
              <a:r>
                <a:rPr lang="zh-CN" altLang="en-US" dirty="0">
                  <a:latin typeface="Times New Roman" panose="02020603050405020304" pitchFamily="18" charset="0"/>
                  <a:ea typeface="微软雅黑" panose="020B0503020204020204" charset="-122"/>
                  <a:cs typeface="Times New Roman" panose="02020603050405020304" pitchFamily="18" charset="0"/>
                </a:rPr>
                <a:t>）</a:t>
              </a:r>
            </a:p>
          </p:txBody>
        </p:sp>
      </p:grpSp>
      <p:grpSp>
        <p:nvGrpSpPr>
          <p:cNvPr id="35" name="组合 34">
            <a:extLst>
              <a:ext uri="{FF2B5EF4-FFF2-40B4-BE49-F238E27FC236}">
                <a16:creationId xmlns:a16="http://schemas.microsoft.com/office/drawing/2014/main" id="{EB1E1288-B514-8802-3176-2B0A24D37015}"/>
              </a:ext>
            </a:extLst>
          </p:cNvPr>
          <p:cNvGrpSpPr/>
          <p:nvPr/>
        </p:nvGrpSpPr>
        <p:grpSpPr>
          <a:xfrm>
            <a:off x="7446610" y="3836424"/>
            <a:ext cx="4024349" cy="2536117"/>
            <a:chOff x="7728182" y="1984283"/>
            <a:chExt cx="4024349" cy="2536117"/>
          </a:xfrm>
        </p:grpSpPr>
        <p:pic>
          <p:nvPicPr>
            <p:cNvPr id="1026" name="Picture 2" descr="如图为通电电路中一段导线内的电荷分布示意图. 表示带正电的原子核.表示带负电的自由电子．关于导线中电荷的定向移动方向.正确的是( )A．两种 ...">
              <a:extLst>
                <a:ext uri="{FF2B5EF4-FFF2-40B4-BE49-F238E27FC236}">
                  <a16:creationId xmlns:a16="http://schemas.microsoft.com/office/drawing/2014/main" id="{C41D7A48-3266-2454-5974-BDA3D9D1AC67}"/>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b="22434"/>
            <a:stretch/>
          </p:blipFill>
          <p:spPr bwMode="auto">
            <a:xfrm>
              <a:off x="8007073" y="2533832"/>
              <a:ext cx="3390888" cy="1322192"/>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79D171D8-16DF-37F4-FA48-25D53A011450}"/>
                </a:ext>
              </a:extLst>
            </p:cNvPr>
            <p:cNvSpPr txBox="1"/>
            <p:nvPr/>
          </p:nvSpPr>
          <p:spPr>
            <a:xfrm>
              <a:off x="7906230" y="2070604"/>
              <a:ext cx="3642202" cy="523220"/>
            </a:xfrm>
            <a:prstGeom prst="rect">
              <a:avLst/>
            </a:prstGeom>
            <a:noFill/>
            <a:ln>
              <a:noFill/>
            </a:ln>
          </p:spPr>
          <p:txBody>
            <a:bodyPr wrap="square">
              <a:spAutoFit/>
            </a:bodyPr>
            <a:lstStyle/>
            <a:p>
              <a:pPr algn="ctr"/>
              <a:r>
                <a:rPr kumimoji="0" lang="zh-CN" altLang="en-US" sz="2800" b="1" i="0" u="none" strike="noStrike" kern="1200" cap="none" spc="0" normalizeH="0" baseline="0" noProof="0" dirty="0">
                  <a:ln>
                    <a:noFill/>
                  </a:ln>
                  <a:solidFill>
                    <a:srgbClr val="000000"/>
                  </a:solidFill>
                  <a:effectLst/>
                  <a:uLnTx/>
                  <a:uFillTx/>
                  <a:latin typeface="Times New Roman" panose="02020603050405020304" pitchFamily="18" charset="0"/>
                  <a:ea typeface="微软雅黑" panose="020B0503020204020204" charset="-122"/>
                  <a:cs typeface="Times New Roman" panose="02020603050405020304" pitchFamily="18" charset="0"/>
                </a:rPr>
                <a:t>＋         电压         －</a:t>
              </a:r>
              <a:endParaRPr lang="zh-CN" altLang="en-US" sz="2800" dirty="0"/>
            </a:p>
          </p:txBody>
        </p:sp>
        <p:sp>
          <p:nvSpPr>
            <p:cNvPr id="4" name="文本框 3">
              <a:extLst>
                <a:ext uri="{FF2B5EF4-FFF2-40B4-BE49-F238E27FC236}">
                  <a16:creationId xmlns:a16="http://schemas.microsoft.com/office/drawing/2014/main" id="{D872C0AD-5CC5-F0D0-C7F8-ED9E23B9CD91}"/>
                </a:ext>
              </a:extLst>
            </p:cNvPr>
            <p:cNvSpPr txBox="1"/>
            <p:nvPr/>
          </p:nvSpPr>
          <p:spPr>
            <a:xfrm>
              <a:off x="7734792" y="1984283"/>
              <a:ext cx="461665" cy="812344"/>
            </a:xfrm>
            <a:prstGeom prst="rect">
              <a:avLst/>
            </a:prstGeom>
            <a:noFill/>
          </p:spPr>
          <p:txBody>
            <a:bodyPr vert="eaVert" wrap="square">
              <a:spAutoFit/>
            </a:bodyPr>
            <a:lstStyle/>
            <a:p>
              <a:r>
                <a:rPr lang="zh-CN" altLang="en-US" sz="1800" b="1" dirty="0">
                  <a:latin typeface="Times New Roman" panose="02020603050405020304" pitchFamily="18" charset="0"/>
                  <a:ea typeface="微软雅黑" panose="020B0503020204020204" charset="-122"/>
                  <a:cs typeface="Times New Roman" panose="02020603050405020304" pitchFamily="18" charset="0"/>
                </a:rPr>
                <a:t>高电压</a:t>
              </a:r>
              <a:endParaRPr lang="zh-CN" altLang="en-US" b="1" dirty="0"/>
            </a:p>
          </p:txBody>
        </p:sp>
        <p:sp>
          <p:nvSpPr>
            <p:cNvPr id="5" name="文本框 4">
              <a:extLst>
                <a:ext uri="{FF2B5EF4-FFF2-40B4-BE49-F238E27FC236}">
                  <a16:creationId xmlns:a16="http://schemas.microsoft.com/office/drawing/2014/main" id="{7A3111F5-85BE-D55B-0583-29B8F3F0270B}"/>
                </a:ext>
              </a:extLst>
            </p:cNvPr>
            <p:cNvSpPr txBox="1"/>
            <p:nvPr/>
          </p:nvSpPr>
          <p:spPr>
            <a:xfrm>
              <a:off x="11290866" y="1984283"/>
              <a:ext cx="461665" cy="812344"/>
            </a:xfrm>
            <a:prstGeom prst="rect">
              <a:avLst/>
            </a:prstGeom>
            <a:noFill/>
          </p:spPr>
          <p:txBody>
            <a:bodyPr vert="eaVert" wrap="square">
              <a:spAutoFit/>
            </a:bodyPr>
            <a:lstStyle/>
            <a:p>
              <a:r>
                <a:rPr lang="zh-CN" altLang="en-US" sz="1800" b="1" dirty="0">
                  <a:latin typeface="Times New Roman" panose="02020603050405020304" pitchFamily="18" charset="0"/>
                  <a:ea typeface="微软雅黑" panose="020B0503020204020204" charset="-122"/>
                  <a:cs typeface="Times New Roman" panose="02020603050405020304" pitchFamily="18" charset="0"/>
                </a:rPr>
                <a:t>低电压</a:t>
              </a:r>
              <a:endParaRPr lang="zh-CN" altLang="en-US" b="1" dirty="0"/>
            </a:p>
          </p:txBody>
        </p:sp>
        <p:cxnSp>
          <p:nvCxnSpPr>
            <p:cNvPr id="8" name="直接箭头连接符 7">
              <a:extLst>
                <a:ext uri="{FF2B5EF4-FFF2-40B4-BE49-F238E27FC236}">
                  <a16:creationId xmlns:a16="http://schemas.microsoft.com/office/drawing/2014/main" id="{D8F25499-C41C-1937-27EC-20C3271A8426}"/>
                </a:ext>
              </a:extLst>
            </p:cNvPr>
            <p:cNvCxnSpPr>
              <a:cxnSpLocks/>
            </p:cNvCxnSpPr>
            <p:nvPr/>
          </p:nvCxnSpPr>
          <p:spPr>
            <a:xfrm flipH="1">
              <a:off x="8526621" y="2796627"/>
              <a:ext cx="557781" cy="0"/>
            </a:xfrm>
            <a:prstGeom prst="straightConnector1">
              <a:avLst/>
            </a:prstGeom>
            <a:ln w="4445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13" name="直接箭头连接符 12">
              <a:extLst>
                <a:ext uri="{FF2B5EF4-FFF2-40B4-BE49-F238E27FC236}">
                  <a16:creationId xmlns:a16="http://schemas.microsoft.com/office/drawing/2014/main" id="{40536B1A-6DB8-DCE8-5B7D-671E27713252}"/>
                </a:ext>
              </a:extLst>
            </p:cNvPr>
            <p:cNvCxnSpPr>
              <a:cxnSpLocks/>
            </p:cNvCxnSpPr>
            <p:nvPr/>
          </p:nvCxnSpPr>
          <p:spPr>
            <a:xfrm flipH="1">
              <a:off x="7728182" y="2881256"/>
              <a:ext cx="557781" cy="0"/>
            </a:xfrm>
            <a:prstGeom prst="straightConnector1">
              <a:avLst/>
            </a:prstGeom>
            <a:ln w="4445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14" name="直接箭头连接符 13">
              <a:extLst>
                <a:ext uri="{FF2B5EF4-FFF2-40B4-BE49-F238E27FC236}">
                  <a16:creationId xmlns:a16="http://schemas.microsoft.com/office/drawing/2014/main" id="{8A676C54-EE84-CBEB-4F4D-3998CA2F50C0}"/>
                </a:ext>
              </a:extLst>
            </p:cNvPr>
            <p:cNvCxnSpPr>
              <a:cxnSpLocks/>
            </p:cNvCxnSpPr>
            <p:nvPr/>
          </p:nvCxnSpPr>
          <p:spPr>
            <a:xfrm flipH="1">
              <a:off x="7728182" y="3246913"/>
              <a:ext cx="557781" cy="0"/>
            </a:xfrm>
            <a:prstGeom prst="straightConnector1">
              <a:avLst/>
            </a:prstGeom>
            <a:ln w="4445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15" name="直接箭头连接符 14">
              <a:extLst>
                <a:ext uri="{FF2B5EF4-FFF2-40B4-BE49-F238E27FC236}">
                  <a16:creationId xmlns:a16="http://schemas.microsoft.com/office/drawing/2014/main" id="{93B4A329-01DB-FB32-DBA5-D3BE60174454}"/>
                </a:ext>
              </a:extLst>
            </p:cNvPr>
            <p:cNvCxnSpPr>
              <a:cxnSpLocks/>
            </p:cNvCxnSpPr>
            <p:nvPr/>
          </p:nvCxnSpPr>
          <p:spPr>
            <a:xfrm flipH="1">
              <a:off x="8400116" y="3452240"/>
              <a:ext cx="557781" cy="0"/>
            </a:xfrm>
            <a:prstGeom prst="straightConnector1">
              <a:avLst/>
            </a:prstGeom>
            <a:ln w="4445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16" name="直接箭头连接符 15">
              <a:extLst>
                <a:ext uri="{FF2B5EF4-FFF2-40B4-BE49-F238E27FC236}">
                  <a16:creationId xmlns:a16="http://schemas.microsoft.com/office/drawing/2014/main" id="{32F9F03A-15B8-48A6-C273-45DE464C4FD9}"/>
                </a:ext>
              </a:extLst>
            </p:cNvPr>
            <p:cNvCxnSpPr>
              <a:cxnSpLocks/>
            </p:cNvCxnSpPr>
            <p:nvPr/>
          </p:nvCxnSpPr>
          <p:spPr>
            <a:xfrm flipH="1">
              <a:off x="8890659" y="3273348"/>
              <a:ext cx="557781" cy="0"/>
            </a:xfrm>
            <a:prstGeom prst="straightConnector1">
              <a:avLst/>
            </a:prstGeom>
            <a:ln w="4445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17" name="直接箭头连接符 16">
              <a:extLst>
                <a:ext uri="{FF2B5EF4-FFF2-40B4-BE49-F238E27FC236}">
                  <a16:creationId xmlns:a16="http://schemas.microsoft.com/office/drawing/2014/main" id="{C8905C35-61F6-64E4-F0B5-36C73EBBB60E}"/>
                </a:ext>
              </a:extLst>
            </p:cNvPr>
            <p:cNvCxnSpPr>
              <a:cxnSpLocks/>
            </p:cNvCxnSpPr>
            <p:nvPr/>
          </p:nvCxnSpPr>
          <p:spPr>
            <a:xfrm flipH="1">
              <a:off x="9510247" y="2813761"/>
              <a:ext cx="557781" cy="0"/>
            </a:xfrm>
            <a:prstGeom prst="straightConnector1">
              <a:avLst/>
            </a:prstGeom>
            <a:ln w="4445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20" name="直接箭头连接符 19">
              <a:extLst>
                <a:ext uri="{FF2B5EF4-FFF2-40B4-BE49-F238E27FC236}">
                  <a16:creationId xmlns:a16="http://schemas.microsoft.com/office/drawing/2014/main" id="{6DF3A8B0-F23D-FA06-9401-A20D6A611D4C}"/>
                </a:ext>
              </a:extLst>
            </p:cNvPr>
            <p:cNvCxnSpPr>
              <a:cxnSpLocks/>
            </p:cNvCxnSpPr>
            <p:nvPr/>
          </p:nvCxnSpPr>
          <p:spPr>
            <a:xfrm flipH="1">
              <a:off x="9448440" y="3599425"/>
              <a:ext cx="557781" cy="0"/>
            </a:xfrm>
            <a:prstGeom prst="straightConnector1">
              <a:avLst/>
            </a:prstGeom>
            <a:ln w="4445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22" name="直接箭头连接符 21">
              <a:extLst>
                <a:ext uri="{FF2B5EF4-FFF2-40B4-BE49-F238E27FC236}">
                  <a16:creationId xmlns:a16="http://schemas.microsoft.com/office/drawing/2014/main" id="{6044743F-AE5F-B583-624A-CBED7FC03BDC}"/>
                </a:ext>
              </a:extLst>
            </p:cNvPr>
            <p:cNvCxnSpPr>
              <a:cxnSpLocks/>
            </p:cNvCxnSpPr>
            <p:nvPr/>
          </p:nvCxnSpPr>
          <p:spPr>
            <a:xfrm flipH="1">
              <a:off x="9836386" y="3293480"/>
              <a:ext cx="557781" cy="0"/>
            </a:xfrm>
            <a:prstGeom prst="straightConnector1">
              <a:avLst/>
            </a:prstGeom>
            <a:ln w="4445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23" name="直接箭头连接符 22">
              <a:extLst>
                <a:ext uri="{FF2B5EF4-FFF2-40B4-BE49-F238E27FC236}">
                  <a16:creationId xmlns:a16="http://schemas.microsoft.com/office/drawing/2014/main" id="{A70BBC57-14AC-1FC6-B2DE-2437B365C8CC}"/>
                </a:ext>
              </a:extLst>
            </p:cNvPr>
            <p:cNvCxnSpPr>
              <a:cxnSpLocks/>
            </p:cNvCxnSpPr>
            <p:nvPr/>
          </p:nvCxnSpPr>
          <p:spPr>
            <a:xfrm flipH="1">
              <a:off x="10735130" y="2885138"/>
              <a:ext cx="557781" cy="0"/>
            </a:xfrm>
            <a:prstGeom prst="straightConnector1">
              <a:avLst/>
            </a:prstGeom>
            <a:ln w="4445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27" name="直接箭头连接符 26">
              <a:extLst>
                <a:ext uri="{FF2B5EF4-FFF2-40B4-BE49-F238E27FC236}">
                  <a16:creationId xmlns:a16="http://schemas.microsoft.com/office/drawing/2014/main" id="{C47202A5-B93E-A0E4-3E59-39421C55F6C9}"/>
                </a:ext>
              </a:extLst>
            </p:cNvPr>
            <p:cNvCxnSpPr>
              <a:cxnSpLocks/>
            </p:cNvCxnSpPr>
            <p:nvPr/>
          </p:nvCxnSpPr>
          <p:spPr>
            <a:xfrm flipH="1">
              <a:off x="10538863" y="3466751"/>
              <a:ext cx="557781" cy="0"/>
            </a:xfrm>
            <a:prstGeom prst="straightConnector1">
              <a:avLst/>
            </a:prstGeom>
            <a:ln w="4445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28" name="直接箭头连接符 27">
              <a:extLst>
                <a:ext uri="{FF2B5EF4-FFF2-40B4-BE49-F238E27FC236}">
                  <a16:creationId xmlns:a16="http://schemas.microsoft.com/office/drawing/2014/main" id="{28BB0A6D-1F27-E5BA-E98E-4D562290DB6D}"/>
                </a:ext>
              </a:extLst>
            </p:cNvPr>
            <p:cNvCxnSpPr>
              <a:cxnSpLocks/>
            </p:cNvCxnSpPr>
            <p:nvPr/>
          </p:nvCxnSpPr>
          <p:spPr>
            <a:xfrm flipH="1">
              <a:off x="9836386" y="2890496"/>
              <a:ext cx="557781" cy="0"/>
            </a:xfrm>
            <a:prstGeom prst="straightConnector1">
              <a:avLst/>
            </a:prstGeom>
            <a:ln w="4445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29" name="直接箭头连接符 28">
              <a:extLst>
                <a:ext uri="{FF2B5EF4-FFF2-40B4-BE49-F238E27FC236}">
                  <a16:creationId xmlns:a16="http://schemas.microsoft.com/office/drawing/2014/main" id="{4EFE3F29-DD4D-D470-E0DD-B19DAA4A861C}"/>
                </a:ext>
              </a:extLst>
            </p:cNvPr>
            <p:cNvCxnSpPr>
              <a:cxnSpLocks/>
            </p:cNvCxnSpPr>
            <p:nvPr/>
          </p:nvCxnSpPr>
          <p:spPr>
            <a:xfrm flipH="1">
              <a:off x="8890659" y="3015421"/>
              <a:ext cx="557781" cy="0"/>
            </a:xfrm>
            <a:prstGeom prst="straightConnector1">
              <a:avLst/>
            </a:prstGeom>
            <a:ln w="4445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30" name="直接箭头连接符 29">
              <a:extLst>
                <a:ext uri="{FF2B5EF4-FFF2-40B4-BE49-F238E27FC236}">
                  <a16:creationId xmlns:a16="http://schemas.microsoft.com/office/drawing/2014/main" id="{CCE561A4-D2C2-8426-8090-087677C50D8E}"/>
                </a:ext>
              </a:extLst>
            </p:cNvPr>
            <p:cNvCxnSpPr>
              <a:cxnSpLocks/>
            </p:cNvCxnSpPr>
            <p:nvPr/>
          </p:nvCxnSpPr>
          <p:spPr>
            <a:xfrm>
              <a:off x="8018152" y="4046752"/>
              <a:ext cx="3425252" cy="0"/>
            </a:xfrm>
            <a:prstGeom prst="straightConnector1">
              <a:avLst/>
            </a:prstGeom>
            <a:ln w="50800">
              <a:solidFill>
                <a:srgbClr val="0070C0"/>
              </a:solidFill>
              <a:tailEnd type="triangle"/>
            </a:ln>
          </p:spPr>
          <p:style>
            <a:lnRef idx="3">
              <a:schemeClr val="accent2"/>
            </a:lnRef>
            <a:fillRef idx="0">
              <a:schemeClr val="accent2"/>
            </a:fillRef>
            <a:effectRef idx="2">
              <a:schemeClr val="accent2"/>
            </a:effectRef>
            <a:fontRef idx="minor">
              <a:schemeClr val="tx1"/>
            </a:fontRef>
          </p:style>
        </p:cxnSp>
        <p:sp>
          <p:nvSpPr>
            <p:cNvPr id="34" name="文本框 33">
              <a:extLst>
                <a:ext uri="{FF2B5EF4-FFF2-40B4-BE49-F238E27FC236}">
                  <a16:creationId xmlns:a16="http://schemas.microsoft.com/office/drawing/2014/main" id="{8521DD13-D477-65F8-2406-295188D9F077}"/>
                </a:ext>
              </a:extLst>
            </p:cNvPr>
            <p:cNvSpPr txBox="1"/>
            <p:nvPr/>
          </p:nvSpPr>
          <p:spPr>
            <a:xfrm>
              <a:off x="8922606" y="4058735"/>
              <a:ext cx="1616257" cy="461665"/>
            </a:xfrm>
            <a:prstGeom prst="rect">
              <a:avLst/>
            </a:prstGeom>
            <a:noFill/>
          </p:spPr>
          <p:txBody>
            <a:bodyPr wrap="square">
              <a:spAutoFit/>
            </a:bodyPr>
            <a:lstStyle/>
            <a:p>
              <a:pPr algn="ctr"/>
              <a:r>
                <a:rPr kumimoji="0" lang="zh-CN" altLang="en-US" sz="2400" b="1" i="0" u="none" strike="noStrike" kern="1200" cap="none" spc="0" normalizeH="0" baseline="0" noProof="0" dirty="0">
                  <a:ln>
                    <a:noFill/>
                  </a:ln>
                  <a:solidFill>
                    <a:srgbClr val="000000"/>
                  </a:solidFill>
                  <a:effectLst/>
                  <a:uLnTx/>
                  <a:uFillTx/>
                  <a:latin typeface="Times New Roman" panose="02020603050405020304" pitchFamily="18" charset="0"/>
                  <a:ea typeface="微软雅黑" panose="020B0503020204020204" charset="-122"/>
                  <a:cs typeface="Times New Roman" panose="02020603050405020304" pitchFamily="18" charset="0"/>
                </a:rPr>
                <a:t>电流方向</a:t>
              </a:r>
              <a:endParaRPr lang="zh-CN" altLang="en-US" sz="2400" dirty="0"/>
            </a:p>
          </p:txBody>
        </p:sp>
      </p:grpSp>
      <p:cxnSp>
        <p:nvCxnSpPr>
          <p:cNvPr id="37" name="直接连接符 36">
            <a:extLst>
              <a:ext uri="{FF2B5EF4-FFF2-40B4-BE49-F238E27FC236}">
                <a16:creationId xmlns:a16="http://schemas.microsoft.com/office/drawing/2014/main" id="{BC159A31-4961-74AE-F5FC-B91FEBF01FFA}"/>
              </a:ext>
            </a:extLst>
          </p:cNvPr>
          <p:cNvCxnSpPr>
            <a:cxnSpLocks/>
          </p:cNvCxnSpPr>
          <p:nvPr/>
        </p:nvCxnSpPr>
        <p:spPr>
          <a:xfrm flipV="1">
            <a:off x="5868365" y="3836424"/>
            <a:ext cx="1514681" cy="689949"/>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C1AEAF78-84CC-297C-65BF-3483859F4824}"/>
              </a:ext>
            </a:extLst>
          </p:cNvPr>
          <p:cNvCxnSpPr>
            <a:cxnSpLocks/>
          </p:cNvCxnSpPr>
          <p:nvPr/>
        </p:nvCxnSpPr>
        <p:spPr>
          <a:xfrm>
            <a:off x="5876012" y="6192743"/>
            <a:ext cx="1497600" cy="179798"/>
          </a:xfrm>
          <a:prstGeom prst="line">
            <a:avLst/>
          </a:prstGeom>
          <a:ln w="19050">
            <a:prstDash val="dash"/>
          </a:ln>
        </p:spPr>
        <p:style>
          <a:lnRef idx="1">
            <a:schemeClr val="accent1"/>
          </a:lnRef>
          <a:fillRef idx="0">
            <a:schemeClr val="accent1"/>
          </a:fillRef>
          <a:effectRef idx="0">
            <a:schemeClr val="accent1"/>
          </a:effectRef>
          <a:fontRef idx="minor">
            <a:schemeClr val="tx1"/>
          </a:fontRef>
        </p:style>
      </p:cxnSp>
      <p:grpSp>
        <p:nvGrpSpPr>
          <p:cNvPr id="50" name="组合 49">
            <a:extLst>
              <a:ext uri="{FF2B5EF4-FFF2-40B4-BE49-F238E27FC236}">
                <a16:creationId xmlns:a16="http://schemas.microsoft.com/office/drawing/2014/main" id="{5D063FC0-2335-2227-A2B7-7B77E6AF7795}"/>
              </a:ext>
            </a:extLst>
          </p:cNvPr>
          <p:cNvGrpSpPr/>
          <p:nvPr/>
        </p:nvGrpSpPr>
        <p:grpSpPr>
          <a:xfrm>
            <a:off x="1245235" y="323215"/>
            <a:ext cx="1868355" cy="604520"/>
            <a:chOff x="716110" y="296170"/>
            <a:chExt cx="1868384" cy="604319"/>
          </a:xfrm>
        </p:grpSpPr>
        <p:sp>
          <p:nvSpPr>
            <p:cNvPr id="51" name="文本框 50">
              <a:extLst>
                <a:ext uri="{FF2B5EF4-FFF2-40B4-BE49-F238E27FC236}">
                  <a16:creationId xmlns:a16="http://schemas.microsoft.com/office/drawing/2014/main" id="{196EEC08-E891-031D-0103-F5FBDC8952F5}"/>
                </a:ext>
              </a:extLst>
            </p:cNvPr>
            <p:cNvSpPr txBox="1"/>
            <p:nvPr/>
          </p:nvSpPr>
          <p:spPr>
            <a:xfrm>
              <a:off x="716110" y="296170"/>
              <a:ext cx="1868384" cy="498944"/>
            </a:xfrm>
            <a:prstGeom prst="rect">
              <a:avLst/>
            </a:prstGeom>
            <a:noFill/>
          </p:spPr>
          <p:txBody>
            <a:bodyPr wrap="square" lIns="68580" tIns="34290" rIns="68580" bIns="34290" rtlCol="0">
              <a:spAutoFit/>
            </a:bodyPr>
            <a:lstStyle/>
            <a:p>
              <a:pPr defTabSz="685800"/>
              <a:r>
                <a:rPr lang="zh-CN" altLang="en-US" sz="2800" b="1" spc="300" dirty="0">
                  <a:solidFill>
                    <a:srgbClr val="3D5594"/>
                  </a:solidFill>
                  <a:latin typeface="微软雅黑" panose="020B0503020204020204" charset="-122"/>
                  <a:ea typeface="微软雅黑" panose="020B0503020204020204" charset="-122"/>
                  <a:cs typeface="+mn-ea"/>
                  <a:sym typeface="+mn-lt"/>
                </a:rPr>
                <a:t>电路入门</a:t>
              </a:r>
            </a:p>
          </p:txBody>
        </p:sp>
        <p:cxnSp>
          <p:nvCxnSpPr>
            <p:cNvPr id="52" name="直接连接符 51">
              <a:extLst>
                <a:ext uri="{FF2B5EF4-FFF2-40B4-BE49-F238E27FC236}">
                  <a16:creationId xmlns:a16="http://schemas.microsoft.com/office/drawing/2014/main" id="{DFFDBB3B-B6C5-1445-AE85-F0CEBA533E3C}"/>
                </a:ext>
              </a:extLst>
            </p:cNvPr>
            <p:cNvCxnSpPr/>
            <p:nvPr/>
          </p:nvCxnSpPr>
          <p:spPr>
            <a:xfrm flipV="1">
              <a:off x="774478" y="898584"/>
              <a:ext cx="1385570" cy="1905"/>
            </a:xfrm>
            <a:prstGeom prst="line">
              <a:avLst/>
            </a:prstGeom>
            <a:noFill/>
            <a:ln w="28575" cap="flat" cmpd="sng" algn="ctr">
              <a:solidFill>
                <a:srgbClr val="3D5594"/>
              </a:solidFill>
              <a:prstDash val="solid"/>
              <a:miter lim="800000"/>
            </a:ln>
            <a:effectLst/>
          </p:spPr>
        </p:cxnSp>
      </p:grpSp>
      <p:sp>
        <p:nvSpPr>
          <p:cNvPr id="47" name="文本框 46">
            <a:extLst>
              <a:ext uri="{FF2B5EF4-FFF2-40B4-BE49-F238E27FC236}">
                <a16:creationId xmlns:a16="http://schemas.microsoft.com/office/drawing/2014/main" id="{0273A10D-2952-ECD6-FFBE-C61CEA5A7F49}"/>
              </a:ext>
            </a:extLst>
          </p:cNvPr>
          <p:cNvSpPr txBox="1"/>
          <p:nvPr/>
        </p:nvSpPr>
        <p:spPr>
          <a:xfrm>
            <a:off x="7446610" y="3760168"/>
            <a:ext cx="4024349" cy="2612373"/>
          </a:xfrm>
          <a:prstGeom prst="rect">
            <a:avLst/>
          </a:prstGeom>
          <a:noFill/>
          <a:ln w="28575" cmpd="dbl">
            <a:solidFill>
              <a:schemeClr val="accent1">
                <a:shade val="50000"/>
              </a:schemeClr>
            </a:solidFill>
            <a:prstDash val="solid"/>
          </a:ln>
        </p:spPr>
        <p:txBody>
          <a:bodyPr wrap="square" rtlCol="0" anchor="t">
            <a:spAutoFit/>
          </a:bodyPr>
          <a:lstStyle/>
          <a:p>
            <a:endParaRPr lang="zh-CN" altLang="en-US" dirty="0"/>
          </a:p>
        </p:txBody>
      </p:sp>
      <p:pic>
        <p:nvPicPr>
          <p:cNvPr id="54" name="Picture 2" descr="如图为通电电路中一段导线内的电荷分布示意图. 表示带正电的原子核.表示带负电的自由电子．关于导线中电荷的定向移动方向.正确的是( )A．两种 ...">
            <a:extLst>
              <a:ext uri="{FF2B5EF4-FFF2-40B4-BE49-F238E27FC236}">
                <a16:creationId xmlns:a16="http://schemas.microsoft.com/office/drawing/2014/main" id="{A835DACB-D756-4196-4146-2FBDEECC9F0D}"/>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b="22434"/>
          <a:stretch/>
        </p:blipFill>
        <p:spPr bwMode="auto">
          <a:xfrm>
            <a:off x="7835679" y="1343531"/>
            <a:ext cx="3390888" cy="1322192"/>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277442488"/>
      </p:ext>
    </p:ext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A0F0EE-8BE1-699E-2D9B-EFAFCA718E8F}"/>
            </a:ext>
          </a:extLst>
        </p:cNvPr>
        <p:cNvGrpSpPr/>
        <p:nvPr/>
      </p:nvGrpSpPr>
      <p:grpSpPr>
        <a:xfrm>
          <a:off x="0" y="0"/>
          <a:ext cx="0" cy="0"/>
          <a:chOff x="0" y="0"/>
          <a:chExt cx="0" cy="0"/>
        </a:xfrm>
      </p:grpSpPr>
      <p:pic>
        <p:nvPicPr>
          <p:cNvPr id="73" name="图片 72" descr="复旦大学微电子学院芯创讲师团">
            <a:extLst>
              <a:ext uri="{FF2B5EF4-FFF2-40B4-BE49-F238E27FC236}">
                <a16:creationId xmlns:a16="http://schemas.microsoft.com/office/drawing/2014/main" id="{74D0EE53-A8F1-DAAD-44F1-8753BE69838D}"/>
              </a:ext>
            </a:extLst>
          </p:cNvPr>
          <p:cNvPicPr>
            <a:picLocks noChangeAspect="1"/>
          </p:cNvPicPr>
          <p:nvPr/>
        </p:nvPicPr>
        <p:blipFill>
          <a:blip r:embed="rId7">
            <a:lum bright="12000" contrast="-12000"/>
          </a:blip>
          <a:srcRect l="24353" t="13598" r="23764" b="35672"/>
          <a:stretch>
            <a:fillRect/>
          </a:stretch>
        </p:blipFill>
        <p:spPr>
          <a:xfrm>
            <a:off x="289560" y="102870"/>
            <a:ext cx="955675" cy="935355"/>
          </a:xfrm>
          <a:prstGeom prst="rect">
            <a:avLst/>
          </a:prstGeom>
        </p:spPr>
      </p:pic>
      <p:grpSp>
        <p:nvGrpSpPr>
          <p:cNvPr id="6" name="组合 5">
            <a:extLst>
              <a:ext uri="{FF2B5EF4-FFF2-40B4-BE49-F238E27FC236}">
                <a16:creationId xmlns:a16="http://schemas.microsoft.com/office/drawing/2014/main" id="{50556FFD-99F0-BAA3-7A2D-458A6743B72C}"/>
              </a:ext>
            </a:extLst>
          </p:cNvPr>
          <p:cNvGrpSpPr/>
          <p:nvPr/>
        </p:nvGrpSpPr>
        <p:grpSpPr>
          <a:xfrm>
            <a:off x="-12700" y="6480175"/>
            <a:ext cx="12205335" cy="424815"/>
            <a:chOff x="-20" y="10072"/>
            <a:chExt cx="19221" cy="728"/>
          </a:xfrm>
        </p:grpSpPr>
        <p:sp>
          <p:nvSpPr>
            <p:cNvPr id="7" name="TextBox 7">
              <a:extLst>
                <a:ext uri="{FF2B5EF4-FFF2-40B4-BE49-F238E27FC236}">
                  <a16:creationId xmlns:a16="http://schemas.microsoft.com/office/drawing/2014/main" id="{DA8BD864-E4D0-4855-C204-B3EB6A21D31E}"/>
                </a:ext>
              </a:extLst>
            </p:cNvPr>
            <p:cNvSpPr txBox="1"/>
            <p:nvPr/>
          </p:nvSpPr>
          <p:spPr>
            <a:xfrm>
              <a:off x="-20" y="10072"/>
              <a:ext cx="19221" cy="728"/>
            </a:xfrm>
            <a:prstGeom prst="rect">
              <a:avLst/>
            </a:prstGeom>
            <a:gradFill>
              <a:gsLst>
                <a:gs pos="100000">
                  <a:srgbClr val="1F407C">
                    <a:alpha val="95000"/>
                  </a:srgbClr>
                </a:gs>
                <a:gs pos="50000">
                  <a:srgbClr val="00328D">
                    <a:alpha val="100000"/>
                  </a:srgbClr>
                </a:gs>
                <a:gs pos="0">
                  <a:srgbClr val="1F407C">
                    <a:alpha val="95000"/>
                  </a:srgbClr>
                </a:gs>
              </a:gsLst>
              <a:lin ang="0" scaled="0"/>
            </a:gradFill>
            <a:ln>
              <a:noFill/>
            </a:ln>
          </p:spPr>
          <p:txBody>
            <a:bodyPr wrap="square" rtlCol="0">
              <a:noAutofit/>
            </a:bodyPr>
            <a:lstStyle/>
            <a:p>
              <a:endParaRPr lang="zh-CN" altLang="en-US" dirty="0"/>
            </a:p>
          </p:txBody>
        </p:sp>
        <p:pic>
          <p:nvPicPr>
            <p:cNvPr id="9" name="图片 8" descr="复旦大学微电子学院芯创讲师团">
              <a:extLst>
                <a:ext uri="{FF2B5EF4-FFF2-40B4-BE49-F238E27FC236}">
                  <a16:creationId xmlns:a16="http://schemas.microsoft.com/office/drawing/2014/main" id="{F2A1BFAB-D52B-3745-21A9-3E2A5B2EC621}"/>
                </a:ext>
              </a:extLst>
            </p:cNvPr>
            <p:cNvPicPr>
              <a:picLocks noChangeAspect="1"/>
            </p:cNvPicPr>
            <p:nvPr/>
          </p:nvPicPr>
          <p:blipFill>
            <a:blip r:embed="rId7">
              <a:alphaModFix amt="80000"/>
              <a:lum bright="100000"/>
            </a:blip>
            <a:srcRect t="63900" b="21773"/>
            <a:stretch>
              <a:fillRect/>
            </a:stretch>
          </p:blipFill>
          <p:spPr>
            <a:xfrm>
              <a:off x="7911" y="10129"/>
              <a:ext cx="3359" cy="617"/>
            </a:xfrm>
            <a:prstGeom prst="rect">
              <a:avLst/>
            </a:prstGeom>
          </p:spPr>
        </p:pic>
      </p:grpSp>
      <p:grpSp>
        <p:nvGrpSpPr>
          <p:cNvPr id="22" name="组合 21">
            <a:extLst>
              <a:ext uri="{FF2B5EF4-FFF2-40B4-BE49-F238E27FC236}">
                <a16:creationId xmlns:a16="http://schemas.microsoft.com/office/drawing/2014/main" id="{6578013A-7A92-9D6B-8BF0-FC2D6B2FFCDF}"/>
              </a:ext>
            </a:extLst>
          </p:cNvPr>
          <p:cNvGrpSpPr/>
          <p:nvPr/>
        </p:nvGrpSpPr>
        <p:grpSpPr>
          <a:xfrm>
            <a:off x="730250" y="1085214"/>
            <a:ext cx="6538595" cy="1492858"/>
            <a:chOff x="1150" y="5311"/>
            <a:chExt cx="10297" cy="2403"/>
          </a:xfrm>
        </p:grpSpPr>
        <p:sp>
          <p:nvSpPr>
            <p:cNvPr id="13" name="矩形 12">
              <a:extLst>
                <a:ext uri="{FF2B5EF4-FFF2-40B4-BE49-F238E27FC236}">
                  <a16:creationId xmlns:a16="http://schemas.microsoft.com/office/drawing/2014/main" id="{AB35327B-8F02-3705-49D3-7CDBFF30E361}"/>
                </a:ext>
              </a:extLst>
            </p:cNvPr>
            <p:cNvSpPr/>
            <p:nvPr>
              <p:custDataLst>
                <p:tags r:id="rId3"/>
              </p:custDataLst>
            </p:nvPr>
          </p:nvSpPr>
          <p:spPr>
            <a:xfrm>
              <a:off x="1150" y="5311"/>
              <a:ext cx="1805" cy="743"/>
            </a:xfrm>
            <a:prstGeom prst="rect">
              <a:avLst/>
            </a:prstGeom>
          </p:spPr>
          <p:txBody>
            <a:bodyPr wrap="none">
              <a:spAutoFit/>
            </a:bodyPr>
            <a:lstStyle/>
            <a:p>
              <a:pPr marL="342900" indent="-342900">
                <a:buFont typeface="Wingdings" panose="05000000000000000000" pitchFamily="2" charset="2"/>
                <a:buChar char="n"/>
              </a:pPr>
              <a:r>
                <a:rPr lang="zh-CN" altLang="en-US" sz="2400" b="1" dirty="0">
                  <a:solidFill>
                    <a:srgbClr val="2F5EB0"/>
                  </a:solidFill>
                  <a:latin typeface="微软雅黑" panose="020B0503020204020204" charset="-122"/>
                  <a:ea typeface="微软雅黑" panose="020B0503020204020204" charset="-122"/>
                </a:rPr>
                <a:t>电阻</a:t>
              </a:r>
            </a:p>
          </p:txBody>
        </p:sp>
        <p:sp>
          <p:nvSpPr>
            <p:cNvPr id="14" name="矩形 13">
              <a:extLst>
                <a:ext uri="{FF2B5EF4-FFF2-40B4-BE49-F238E27FC236}">
                  <a16:creationId xmlns:a16="http://schemas.microsoft.com/office/drawing/2014/main" id="{364BB8E6-DBCC-8C29-0584-F76545D2243A}"/>
                </a:ext>
              </a:extLst>
            </p:cNvPr>
            <p:cNvSpPr/>
            <p:nvPr>
              <p:custDataLst>
                <p:tags r:id="rId4"/>
              </p:custDataLst>
            </p:nvPr>
          </p:nvSpPr>
          <p:spPr>
            <a:xfrm>
              <a:off x="1510" y="6035"/>
              <a:ext cx="9937" cy="1679"/>
            </a:xfrm>
            <a:prstGeom prst="rect">
              <a:avLst/>
            </a:prstGeom>
          </p:spPr>
          <p:txBody>
            <a:bodyPr wrap="square">
              <a:noAutofit/>
            </a:bodyPr>
            <a:lstStyle/>
            <a:p>
              <a:pPr marL="342900" indent="-342900" fontAlgn="auto">
                <a:lnSpc>
                  <a:spcPct val="125000"/>
                </a:lnSpc>
                <a:spcBef>
                  <a:spcPts val="600"/>
                </a:spcBef>
                <a:buFont typeface="Arial" panose="020B0604020202020204" pitchFamily="34" charset="0"/>
                <a:buChar char="•"/>
              </a:pPr>
              <a:r>
                <a:rPr lang="zh-CN" altLang="en-US" sz="2000" dirty="0">
                  <a:latin typeface="微软雅黑" panose="020B0503020204020204" charset="-122"/>
                  <a:ea typeface="微软雅黑" panose="020B0503020204020204" charset="-122"/>
                </a:rPr>
                <a:t>电阻，符号</a:t>
              </a:r>
              <a:r>
                <a:rPr lang="en-US" altLang="zh-CN" sz="2000" dirty="0">
                  <a:latin typeface="微软雅黑" panose="020B0503020204020204" charset="-122"/>
                  <a:ea typeface="微软雅黑" panose="020B0503020204020204" charset="-122"/>
                </a:rPr>
                <a:t>R</a:t>
              </a:r>
              <a:r>
                <a:rPr lang="zh-CN" altLang="en-US" sz="2000" dirty="0">
                  <a:latin typeface="微软雅黑" panose="020B0503020204020204" charset="-122"/>
                  <a:ea typeface="微软雅黑" panose="020B0503020204020204" charset="-122"/>
                </a:rPr>
                <a:t>；单位是欧姆，简称欧，符号为“</a:t>
              </a:r>
              <a:r>
                <a:rPr lang="en-US" altLang="zh-CN" sz="2000" dirty="0">
                  <a:latin typeface="微软雅黑" panose="020B0503020204020204" charset="-122"/>
                  <a:ea typeface="微软雅黑" panose="020B0503020204020204" charset="-122"/>
                </a:rPr>
                <a:t>Ω</a:t>
              </a:r>
              <a:r>
                <a:rPr lang="zh-CN" altLang="en-US" sz="2000" dirty="0">
                  <a:latin typeface="微软雅黑" panose="020B0503020204020204" charset="-122"/>
                  <a:ea typeface="微软雅黑" panose="020B0503020204020204" charset="-122"/>
                </a:rPr>
                <a:t>”</a:t>
              </a:r>
              <a:endParaRPr lang="en-US" altLang="zh-CN" sz="2000" dirty="0">
                <a:latin typeface="微软雅黑" panose="020B0503020204020204" charset="-122"/>
                <a:ea typeface="微软雅黑" panose="020B0503020204020204" charset="-122"/>
              </a:endParaRPr>
            </a:p>
            <a:p>
              <a:pPr indent="457200">
                <a:lnSpc>
                  <a:spcPct val="125000"/>
                </a:lnSpc>
                <a:spcBef>
                  <a:spcPts val="600"/>
                </a:spcBef>
              </a:pPr>
              <a:r>
                <a:rPr lang="zh-CN" altLang="en-US" dirty="0">
                  <a:latin typeface="微软雅黑" panose="020B0503020204020204" charset="-122"/>
                  <a:ea typeface="微软雅黑" panose="020B0503020204020204" charset="-122"/>
                </a:rPr>
                <a:t>电阻是描述物体阻碍电流通过能力的物理量。</a:t>
              </a:r>
              <a:endParaRPr lang="en-US" altLang="zh-CN" dirty="0">
                <a:latin typeface="微软雅黑" panose="020B0503020204020204" charset="-122"/>
                <a:ea typeface="微软雅黑" panose="020B0503020204020204" charset="-122"/>
              </a:endParaRPr>
            </a:p>
            <a:p>
              <a:pPr indent="457200">
                <a:lnSpc>
                  <a:spcPct val="125000"/>
                </a:lnSpc>
                <a:spcBef>
                  <a:spcPts val="600"/>
                </a:spcBef>
              </a:pPr>
              <a:endParaRPr lang="en-US" altLang="zh-CN" dirty="0">
                <a:latin typeface="微软雅黑" panose="020B0503020204020204" charset="-122"/>
                <a:ea typeface="微软雅黑" panose="020B0503020204020204" charset="-122"/>
              </a:endParaRPr>
            </a:p>
          </p:txBody>
        </p:sp>
      </p:grpSp>
      <p:grpSp>
        <p:nvGrpSpPr>
          <p:cNvPr id="2" name="组合 1">
            <a:extLst>
              <a:ext uri="{FF2B5EF4-FFF2-40B4-BE49-F238E27FC236}">
                <a16:creationId xmlns:a16="http://schemas.microsoft.com/office/drawing/2014/main" id="{ED594561-1CBD-D76D-2C31-1B9D71A3C432}"/>
              </a:ext>
            </a:extLst>
          </p:cNvPr>
          <p:cNvGrpSpPr/>
          <p:nvPr/>
        </p:nvGrpSpPr>
        <p:grpSpPr>
          <a:xfrm>
            <a:off x="1245235" y="323215"/>
            <a:ext cx="1868355" cy="604520"/>
            <a:chOff x="716110" y="296170"/>
            <a:chExt cx="1868384" cy="604319"/>
          </a:xfrm>
        </p:grpSpPr>
        <p:sp>
          <p:nvSpPr>
            <p:cNvPr id="3" name="文本框 2">
              <a:extLst>
                <a:ext uri="{FF2B5EF4-FFF2-40B4-BE49-F238E27FC236}">
                  <a16:creationId xmlns:a16="http://schemas.microsoft.com/office/drawing/2014/main" id="{9C564436-D297-25D9-473D-5B5969CD454B}"/>
                </a:ext>
              </a:extLst>
            </p:cNvPr>
            <p:cNvSpPr txBox="1"/>
            <p:nvPr/>
          </p:nvSpPr>
          <p:spPr>
            <a:xfrm>
              <a:off x="716110" y="296170"/>
              <a:ext cx="1868384" cy="498944"/>
            </a:xfrm>
            <a:prstGeom prst="rect">
              <a:avLst/>
            </a:prstGeom>
            <a:noFill/>
          </p:spPr>
          <p:txBody>
            <a:bodyPr wrap="square" lIns="68580" tIns="34290" rIns="68580" bIns="34290" rtlCol="0">
              <a:spAutoFit/>
            </a:bodyPr>
            <a:lstStyle/>
            <a:p>
              <a:pPr defTabSz="685800"/>
              <a:r>
                <a:rPr lang="zh-CN" altLang="en-US" sz="2800" b="1" spc="300" dirty="0">
                  <a:solidFill>
                    <a:srgbClr val="3D5594"/>
                  </a:solidFill>
                  <a:latin typeface="微软雅黑" panose="020B0503020204020204" charset="-122"/>
                  <a:ea typeface="微软雅黑" panose="020B0503020204020204" charset="-122"/>
                  <a:cs typeface="+mn-ea"/>
                  <a:sym typeface="+mn-lt"/>
                </a:rPr>
                <a:t>电路入门</a:t>
              </a:r>
            </a:p>
          </p:txBody>
        </p:sp>
        <p:cxnSp>
          <p:nvCxnSpPr>
            <p:cNvPr id="4" name="直接连接符 3">
              <a:extLst>
                <a:ext uri="{FF2B5EF4-FFF2-40B4-BE49-F238E27FC236}">
                  <a16:creationId xmlns:a16="http://schemas.microsoft.com/office/drawing/2014/main" id="{9A3F05F6-9AFD-162F-7991-A65029C43F4E}"/>
                </a:ext>
              </a:extLst>
            </p:cNvPr>
            <p:cNvCxnSpPr/>
            <p:nvPr/>
          </p:nvCxnSpPr>
          <p:spPr>
            <a:xfrm flipV="1">
              <a:off x="774478" y="898584"/>
              <a:ext cx="1385570" cy="1905"/>
            </a:xfrm>
            <a:prstGeom prst="line">
              <a:avLst/>
            </a:prstGeom>
            <a:noFill/>
            <a:ln w="28575" cap="flat" cmpd="sng" algn="ctr">
              <a:solidFill>
                <a:srgbClr val="3D5594"/>
              </a:solidFill>
              <a:prstDash val="solid"/>
              <a:miter lim="800000"/>
            </a:ln>
            <a:effectLst/>
          </p:spPr>
        </p:cxnSp>
      </p:grpSp>
      <p:pic>
        <p:nvPicPr>
          <p:cNvPr id="35" name="Picture 2" descr="如图为通电电路中一段导线内的电荷分布示意图. 表示带正电的原子核.表示带负电的自由电子．关于导线中电荷的定向移动方向.正确的是( )A．两种 ...">
            <a:extLst>
              <a:ext uri="{FF2B5EF4-FFF2-40B4-BE49-F238E27FC236}">
                <a16:creationId xmlns:a16="http://schemas.microsoft.com/office/drawing/2014/main" id="{A8953107-15ED-3461-4C48-379A1DD1FB04}"/>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b="22434"/>
          <a:stretch/>
        </p:blipFill>
        <p:spPr bwMode="auto">
          <a:xfrm>
            <a:off x="7893509" y="4313327"/>
            <a:ext cx="3390888" cy="1322192"/>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descr="如图为通电电路中一段导线内的电荷分布示意图. 表示带正电的原子核.表示带负电的自由电子．关于导线中电荷的定向移动方向.正确的是( )A．两种 ...">
            <a:extLst>
              <a:ext uri="{FF2B5EF4-FFF2-40B4-BE49-F238E27FC236}">
                <a16:creationId xmlns:a16="http://schemas.microsoft.com/office/drawing/2014/main" id="{8183325C-F3C4-1890-2150-0CAFCFAD333F}"/>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b="22434"/>
          <a:stretch/>
        </p:blipFill>
        <p:spPr bwMode="auto">
          <a:xfrm>
            <a:off x="1117914" y="4002273"/>
            <a:ext cx="3390888" cy="1322192"/>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2" descr="如图为通电电路中一段导线内的电荷分布示意图. 表示带正电的原子核.表示带负电的自由电子．关于导线中电荷的定向移动方向.正确的是( )A．两种 ...">
            <a:extLst>
              <a:ext uri="{FF2B5EF4-FFF2-40B4-BE49-F238E27FC236}">
                <a16:creationId xmlns:a16="http://schemas.microsoft.com/office/drawing/2014/main" id="{2201D10A-043B-A98A-C4EF-576719E9DC12}"/>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5677" b="22434"/>
          <a:stretch/>
        </p:blipFill>
        <p:spPr bwMode="auto">
          <a:xfrm>
            <a:off x="4502621" y="4000810"/>
            <a:ext cx="2859304" cy="1322192"/>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2" descr="如图为通电电路中一段导线内的电荷分布示意图. 表示带正电的原子核.表示带负电的自由电子．关于导线中电荷的定向移动方向.正确的是( )A．两种 ...">
            <a:extLst>
              <a:ext uri="{FF2B5EF4-FFF2-40B4-BE49-F238E27FC236}">
                <a16:creationId xmlns:a16="http://schemas.microsoft.com/office/drawing/2014/main" id="{53B0AF43-A246-5DBA-90F1-408021C2EBC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b="32699"/>
          <a:stretch/>
        </p:blipFill>
        <p:spPr bwMode="auto">
          <a:xfrm>
            <a:off x="7886881" y="3281871"/>
            <a:ext cx="3390888" cy="1147206"/>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2" descr="如图为通电电路中一段导线内的电荷分布示意图. 表示带正电的原子核.表示带负电的自由电子．关于导线中电荷的定向移动方向.正确的是( )A．两种 ...">
            <a:extLst>
              <a:ext uri="{FF2B5EF4-FFF2-40B4-BE49-F238E27FC236}">
                <a16:creationId xmlns:a16="http://schemas.microsoft.com/office/drawing/2014/main" id="{9487598D-9FA8-629F-455F-C942B75C6B75}"/>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b="22434"/>
          <a:stretch/>
        </p:blipFill>
        <p:spPr bwMode="auto">
          <a:xfrm>
            <a:off x="7835679" y="1343531"/>
            <a:ext cx="3390888" cy="1322192"/>
          </a:xfrm>
          <a:prstGeom prst="rect">
            <a:avLst/>
          </a:prstGeom>
          <a:noFill/>
          <a:extLst>
            <a:ext uri="{909E8E84-426E-40DD-AFC4-6F175D3DCCD1}">
              <a14:hiddenFill xmlns:a14="http://schemas.microsoft.com/office/drawing/2010/main">
                <a:solidFill>
                  <a:srgbClr val="FFFFFF"/>
                </a:solidFill>
              </a14:hiddenFill>
            </a:ext>
          </a:extLst>
        </p:spPr>
      </p:pic>
      <p:sp>
        <p:nvSpPr>
          <p:cNvPr id="45" name="文本框 44">
            <a:extLst>
              <a:ext uri="{FF2B5EF4-FFF2-40B4-BE49-F238E27FC236}">
                <a16:creationId xmlns:a16="http://schemas.microsoft.com/office/drawing/2014/main" id="{E8A13C9D-A481-B717-00A4-87A706307B6F}"/>
              </a:ext>
            </a:extLst>
          </p:cNvPr>
          <p:cNvSpPr txBox="1"/>
          <p:nvPr/>
        </p:nvSpPr>
        <p:spPr>
          <a:xfrm>
            <a:off x="3113590" y="5356264"/>
            <a:ext cx="1886673" cy="400110"/>
          </a:xfrm>
          <a:prstGeom prst="rect">
            <a:avLst/>
          </a:prstGeom>
          <a:noFill/>
        </p:spPr>
        <p:txBody>
          <a:bodyPr wrap="square">
            <a:spAutoFit/>
          </a:bodyPr>
          <a:lstStyle/>
          <a:p>
            <a:pPr algn="ctr"/>
            <a:r>
              <a:rPr lang="zh-CN" altLang="en-US" sz="2000" dirty="0">
                <a:latin typeface="微软雅黑" panose="020B0503020204020204" charset="-122"/>
                <a:ea typeface="微软雅黑" panose="020B0503020204020204" charset="-122"/>
              </a:rPr>
              <a:t>细长的铁丝</a:t>
            </a:r>
          </a:p>
        </p:txBody>
      </p:sp>
      <p:sp>
        <p:nvSpPr>
          <p:cNvPr id="46" name="文本框 45">
            <a:extLst>
              <a:ext uri="{FF2B5EF4-FFF2-40B4-BE49-F238E27FC236}">
                <a16:creationId xmlns:a16="http://schemas.microsoft.com/office/drawing/2014/main" id="{1B7DFE7A-8B90-E005-DB04-A016952C83D9}"/>
              </a:ext>
            </a:extLst>
          </p:cNvPr>
          <p:cNvSpPr txBox="1"/>
          <p:nvPr/>
        </p:nvSpPr>
        <p:spPr>
          <a:xfrm>
            <a:off x="8740815" y="5618159"/>
            <a:ext cx="1886673" cy="400110"/>
          </a:xfrm>
          <a:prstGeom prst="rect">
            <a:avLst/>
          </a:prstGeom>
          <a:noFill/>
        </p:spPr>
        <p:txBody>
          <a:bodyPr wrap="square">
            <a:spAutoFit/>
          </a:bodyPr>
          <a:lstStyle/>
          <a:p>
            <a:pPr algn="ctr"/>
            <a:r>
              <a:rPr lang="zh-CN" altLang="en-US" sz="2000" dirty="0">
                <a:latin typeface="微软雅黑" panose="020B0503020204020204" charset="-122"/>
                <a:ea typeface="微软雅黑" panose="020B0503020204020204" charset="-122"/>
              </a:rPr>
              <a:t>短粗的铁丝</a:t>
            </a:r>
          </a:p>
        </p:txBody>
      </p:sp>
      <p:sp>
        <p:nvSpPr>
          <p:cNvPr id="47" name="文本框 46">
            <a:extLst>
              <a:ext uri="{FF2B5EF4-FFF2-40B4-BE49-F238E27FC236}">
                <a16:creationId xmlns:a16="http://schemas.microsoft.com/office/drawing/2014/main" id="{3EF0C038-BBA7-623D-A248-BD0551206D46}"/>
              </a:ext>
            </a:extLst>
          </p:cNvPr>
          <p:cNvSpPr txBox="1"/>
          <p:nvPr>
            <p:custDataLst>
              <p:tags r:id="rId2"/>
            </p:custDataLst>
          </p:nvPr>
        </p:nvSpPr>
        <p:spPr>
          <a:xfrm>
            <a:off x="1303337" y="2819636"/>
            <a:ext cx="4107915" cy="783193"/>
          </a:xfrm>
          <a:prstGeom prst="roundRect">
            <a:avLst/>
          </a:prstGeom>
          <a:noFill/>
          <a:ln w="22225">
            <a:solidFill>
              <a:srgbClr val="C00000"/>
            </a:solidFill>
            <a:prstDash val="dash"/>
          </a:ln>
        </p:spPr>
        <p:txBody>
          <a:bodyPr wrap="square" rtlCol="0" anchor="t">
            <a:spAutoFit/>
          </a:bodyPr>
          <a:lstStyle/>
          <a:p>
            <a:pPr lvl="0">
              <a:buClrTx/>
              <a:buSzTx/>
              <a:buFontTx/>
            </a:pPr>
            <a:r>
              <a:rPr lang="zh-CN" altLang="en-US" sz="2000" b="1" dirty="0">
                <a:solidFill>
                  <a:srgbClr val="C00000"/>
                </a:solidFill>
                <a:latin typeface="微软雅黑" panose="020B0503020204020204" charset="-122"/>
                <a:ea typeface="微软雅黑" panose="020B0503020204020204" charset="-122"/>
                <a:cs typeface="微软雅黑" panose="020B0503020204020204" charset="-122"/>
                <a:sym typeface="+mn-ea"/>
              </a:rPr>
              <a:t>请思考：电子更容易穿过一根细长的铁丝还是一根短粗的铁丝？</a:t>
            </a:r>
          </a:p>
        </p:txBody>
      </p:sp>
      <p:cxnSp>
        <p:nvCxnSpPr>
          <p:cNvPr id="48" name="直接箭头连接符 47">
            <a:extLst>
              <a:ext uri="{FF2B5EF4-FFF2-40B4-BE49-F238E27FC236}">
                <a16:creationId xmlns:a16="http://schemas.microsoft.com/office/drawing/2014/main" id="{DD23B281-BC25-8CCB-A531-4C40642A7552}"/>
              </a:ext>
            </a:extLst>
          </p:cNvPr>
          <p:cNvCxnSpPr>
            <a:cxnSpLocks/>
          </p:cNvCxnSpPr>
          <p:nvPr/>
        </p:nvCxnSpPr>
        <p:spPr>
          <a:xfrm flipH="1">
            <a:off x="6749141" y="4313327"/>
            <a:ext cx="407309" cy="0"/>
          </a:xfrm>
          <a:prstGeom prst="straightConnector1">
            <a:avLst/>
          </a:prstGeom>
          <a:ln w="5080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50" name="直接箭头连接符 49">
            <a:extLst>
              <a:ext uri="{FF2B5EF4-FFF2-40B4-BE49-F238E27FC236}">
                <a16:creationId xmlns:a16="http://schemas.microsoft.com/office/drawing/2014/main" id="{F4728F64-9E58-F5FC-A8C3-F575D13E004B}"/>
              </a:ext>
            </a:extLst>
          </p:cNvPr>
          <p:cNvCxnSpPr>
            <a:cxnSpLocks/>
          </p:cNvCxnSpPr>
          <p:nvPr/>
        </p:nvCxnSpPr>
        <p:spPr>
          <a:xfrm flipH="1">
            <a:off x="10627488" y="4621401"/>
            <a:ext cx="407309" cy="0"/>
          </a:xfrm>
          <a:prstGeom prst="straightConnector1">
            <a:avLst/>
          </a:prstGeom>
          <a:ln w="50800">
            <a:solidFill>
              <a:srgbClr val="FF0000"/>
            </a:solidFill>
            <a:tailEnd type="triangle"/>
          </a:ln>
        </p:spPr>
        <p:style>
          <a:lnRef idx="3">
            <a:schemeClr val="accent2"/>
          </a:lnRef>
          <a:fillRef idx="0">
            <a:schemeClr val="accent2"/>
          </a:fillRef>
          <a:effectRef idx="2">
            <a:schemeClr val="accent2"/>
          </a:effectRef>
          <a:fontRef idx="minor">
            <a:schemeClr val="tx1"/>
          </a:fontRef>
        </p:style>
      </p:cxnSp>
    </p:spTree>
    <p:custDataLst>
      <p:tags r:id="rId1"/>
    </p:custDataLst>
    <p:extLst>
      <p:ext uri="{BB962C8B-B14F-4D97-AF65-F5344CB8AC3E}">
        <p14:creationId xmlns:p14="http://schemas.microsoft.com/office/powerpoint/2010/main" val="1141429909"/>
      </p:ext>
    </p:ext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CEC1C5-B514-4F4F-5D1B-F501CEF6AAEE}"/>
            </a:ext>
          </a:extLst>
        </p:cNvPr>
        <p:cNvGrpSpPr/>
        <p:nvPr/>
      </p:nvGrpSpPr>
      <p:grpSpPr>
        <a:xfrm>
          <a:off x="0" y="0"/>
          <a:ext cx="0" cy="0"/>
          <a:chOff x="0" y="0"/>
          <a:chExt cx="0" cy="0"/>
        </a:xfrm>
      </p:grpSpPr>
      <p:pic>
        <p:nvPicPr>
          <p:cNvPr id="73" name="图片 72" descr="复旦大学微电子学院芯创讲师团">
            <a:extLst>
              <a:ext uri="{FF2B5EF4-FFF2-40B4-BE49-F238E27FC236}">
                <a16:creationId xmlns:a16="http://schemas.microsoft.com/office/drawing/2014/main" id="{553374A5-BE67-0A17-EAC6-037A7983339D}"/>
              </a:ext>
            </a:extLst>
          </p:cNvPr>
          <p:cNvPicPr>
            <a:picLocks noChangeAspect="1"/>
          </p:cNvPicPr>
          <p:nvPr/>
        </p:nvPicPr>
        <p:blipFill>
          <a:blip r:embed="rId6">
            <a:lum bright="12000" contrast="-12000"/>
          </a:blip>
          <a:srcRect l="24353" t="13598" r="23764" b="35672"/>
          <a:stretch>
            <a:fillRect/>
          </a:stretch>
        </p:blipFill>
        <p:spPr>
          <a:xfrm>
            <a:off x="289560" y="102870"/>
            <a:ext cx="955675" cy="935355"/>
          </a:xfrm>
          <a:prstGeom prst="rect">
            <a:avLst/>
          </a:prstGeom>
        </p:spPr>
      </p:pic>
      <p:grpSp>
        <p:nvGrpSpPr>
          <p:cNvPr id="6" name="组合 5">
            <a:extLst>
              <a:ext uri="{FF2B5EF4-FFF2-40B4-BE49-F238E27FC236}">
                <a16:creationId xmlns:a16="http://schemas.microsoft.com/office/drawing/2014/main" id="{9ABBE406-348E-C153-D590-7A4FBA8A90C0}"/>
              </a:ext>
            </a:extLst>
          </p:cNvPr>
          <p:cNvGrpSpPr/>
          <p:nvPr/>
        </p:nvGrpSpPr>
        <p:grpSpPr>
          <a:xfrm>
            <a:off x="-12700" y="6480175"/>
            <a:ext cx="12205335" cy="424815"/>
            <a:chOff x="-20" y="10072"/>
            <a:chExt cx="19221" cy="728"/>
          </a:xfrm>
        </p:grpSpPr>
        <p:sp>
          <p:nvSpPr>
            <p:cNvPr id="7" name="TextBox 7">
              <a:extLst>
                <a:ext uri="{FF2B5EF4-FFF2-40B4-BE49-F238E27FC236}">
                  <a16:creationId xmlns:a16="http://schemas.microsoft.com/office/drawing/2014/main" id="{17895988-BA53-110F-72DA-DCEA74430566}"/>
                </a:ext>
              </a:extLst>
            </p:cNvPr>
            <p:cNvSpPr txBox="1"/>
            <p:nvPr/>
          </p:nvSpPr>
          <p:spPr>
            <a:xfrm>
              <a:off x="-20" y="10072"/>
              <a:ext cx="19221" cy="728"/>
            </a:xfrm>
            <a:prstGeom prst="rect">
              <a:avLst/>
            </a:prstGeom>
            <a:gradFill>
              <a:gsLst>
                <a:gs pos="100000">
                  <a:srgbClr val="1F407C">
                    <a:alpha val="95000"/>
                  </a:srgbClr>
                </a:gs>
                <a:gs pos="50000">
                  <a:srgbClr val="00328D">
                    <a:alpha val="100000"/>
                  </a:srgbClr>
                </a:gs>
                <a:gs pos="0">
                  <a:srgbClr val="1F407C">
                    <a:alpha val="95000"/>
                  </a:srgbClr>
                </a:gs>
              </a:gsLst>
              <a:lin ang="0" scaled="0"/>
            </a:gradFill>
            <a:ln>
              <a:noFill/>
            </a:ln>
          </p:spPr>
          <p:txBody>
            <a:bodyPr wrap="square" rtlCol="0">
              <a:noAutofit/>
            </a:bodyPr>
            <a:lstStyle/>
            <a:p>
              <a:endParaRPr lang="zh-CN" altLang="en-US" dirty="0"/>
            </a:p>
          </p:txBody>
        </p:sp>
        <p:pic>
          <p:nvPicPr>
            <p:cNvPr id="9" name="图片 8" descr="复旦大学微电子学院芯创讲师团">
              <a:extLst>
                <a:ext uri="{FF2B5EF4-FFF2-40B4-BE49-F238E27FC236}">
                  <a16:creationId xmlns:a16="http://schemas.microsoft.com/office/drawing/2014/main" id="{C5C7F015-C6DA-D3A2-9848-88533283FADE}"/>
                </a:ext>
              </a:extLst>
            </p:cNvPr>
            <p:cNvPicPr>
              <a:picLocks noChangeAspect="1"/>
            </p:cNvPicPr>
            <p:nvPr/>
          </p:nvPicPr>
          <p:blipFill>
            <a:blip r:embed="rId6">
              <a:alphaModFix amt="80000"/>
              <a:lum bright="100000"/>
            </a:blip>
            <a:srcRect t="63900" b="21773"/>
            <a:stretch>
              <a:fillRect/>
            </a:stretch>
          </p:blipFill>
          <p:spPr>
            <a:xfrm>
              <a:off x="7911" y="10129"/>
              <a:ext cx="3359" cy="617"/>
            </a:xfrm>
            <a:prstGeom prst="rect">
              <a:avLst/>
            </a:prstGeom>
          </p:spPr>
        </p:pic>
      </p:grpSp>
      <p:grpSp>
        <p:nvGrpSpPr>
          <p:cNvPr id="22" name="组合 21">
            <a:extLst>
              <a:ext uri="{FF2B5EF4-FFF2-40B4-BE49-F238E27FC236}">
                <a16:creationId xmlns:a16="http://schemas.microsoft.com/office/drawing/2014/main" id="{9CFF1BE9-4D86-F024-F51D-D1D77AFCF88B}"/>
              </a:ext>
            </a:extLst>
          </p:cNvPr>
          <p:cNvGrpSpPr/>
          <p:nvPr/>
        </p:nvGrpSpPr>
        <p:grpSpPr>
          <a:xfrm>
            <a:off x="730250" y="1085213"/>
            <a:ext cx="11052810" cy="1077243"/>
            <a:chOff x="1150" y="5311"/>
            <a:chExt cx="17406" cy="1734"/>
          </a:xfrm>
        </p:grpSpPr>
        <p:sp>
          <p:nvSpPr>
            <p:cNvPr id="13" name="矩形 12">
              <a:extLst>
                <a:ext uri="{FF2B5EF4-FFF2-40B4-BE49-F238E27FC236}">
                  <a16:creationId xmlns:a16="http://schemas.microsoft.com/office/drawing/2014/main" id="{59C248ED-381D-294A-0E94-523A48DFD797}"/>
                </a:ext>
              </a:extLst>
            </p:cNvPr>
            <p:cNvSpPr/>
            <p:nvPr>
              <p:custDataLst>
                <p:tags r:id="rId2"/>
              </p:custDataLst>
            </p:nvPr>
          </p:nvSpPr>
          <p:spPr>
            <a:xfrm>
              <a:off x="1150" y="5311"/>
              <a:ext cx="2775" cy="743"/>
            </a:xfrm>
            <a:prstGeom prst="rect">
              <a:avLst/>
            </a:prstGeom>
          </p:spPr>
          <p:txBody>
            <a:bodyPr wrap="none">
              <a:spAutoFit/>
            </a:bodyPr>
            <a:lstStyle/>
            <a:p>
              <a:pPr marL="342900" indent="-342900">
                <a:buFont typeface="Wingdings" panose="05000000000000000000" pitchFamily="2" charset="2"/>
                <a:buChar char="n"/>
              </a:pPr>
              <a:r>
                <a:rPr lang="zh-CN" altLang="en-US" sz="2400" b="1" dirty="0">
                  <a:solidFill>
                    <a:srgbClr val="2F5EB0"/>
                  </a:solidFill>
                  <a:latin typeface="微软雅黑" panose="020B0503020204020204" charset="-122"/>
                  <a:ea typeface="微软雅黑" panose="020B0503020204020204" charset="-122"/>
                </a:rPr>
                <a:t>欧姆定律</a:t>
              </a:r>
            </a:p>
          </p:txBody>
        </p:sp>
        <p:sp>
          <p:nvSpPr>
            <p:cNvPr id="14" name="矩形 13">
              <a:extLst>
                <a:ext uri="{FF2B5EF4-FFF2-40B4-BE49-F238E27FC236}">
                  <a16:creationId xmlns:a16="http://schemas.microsoft.com/office/drawing/2014/main" id="{C7886FF5-C6E4-A73D-9856-000C9442055A}"/>
                </a:ext>
              </a:extLst>
            </p:cNvPr>
            <p:cNvSpPr/>
            <p:nvPr>
              <p:custDataLst>
                <p:tags r:id="rId3"/>
              </p:custDataLst>
            </p:nvPr>
          </p:nvSpPr>
          <p:spPr>
            <a:xfrm>
              <a:off x="1510" y="6035"/>
              <a:ext cx="17046" cy="1010"/>
            </a:xfrm>
            <a:prstGeom prst="rect">
              <a:avLst/>
            </a:prstGeom>
          </p:spPr>
          <p:txBody>
            <a:bodyPr wrap="square">
              <a:noAutofit/>
            </a:bodyPr>
            <a:lstStyle/>
            <a:p>
              <a:pPr marL="342900" indent="-342900" fontAlgn="auto">
                <a:lnSpc>
                  <a:spcPct val="125000"/>
                </a:lnSpc>
                <a:spcBef>
                  <a:spcPts val="600"/>
                </a:spcBef>
                <a:buFont typeface="Arial" panose="020B0604020202020204" pitchFamily="34" charset="0"/>
                <a:buChar char="•"/>
              </a:pPr>
              <a:r>
                <a:rPr lang="zh-CN" altLang="en-US" sz="2000" dirty="0">
                  <a:latin typeface="Times New Roman" panose="02020603050405020304" pitchFamily="18" charset="0"/>
                  <a:ea typeface="微软雅黑" panose="020B0503020204020204" charset="-122"/>
                  <a:cs typeface="Times New Roman" panose="02020603050405020304" pitchFamily="18" charset="0"/>
                </a:rPr>
                <a:t> </a:t>
              </a:r>
              <a:r>
                <a:rPr lang="en-US" altLang="zh-CN" sz="2000" dirty="0">
                  <a:latin typeface="Times New Roman" panose="02020603050405020304" pitchFamily="18" charset="0"/>
                  <a:ea typeface="微软雅黑" panose="020B0503020204020204" charset="-122"/>
                  <a:cs typeface="Times New Roman" panose="02020603050405020304" pitchFamily="18" charset="0"/>
                </a:rPr>
                <a:t>I = U / R</a:t>
              </a:r>
              <a:r>
                <a:rPr lang="zh-CN" altLang="en-US" sz="2000" dirty="0">
                  <a:latin typeface="Times New Roman" panose="02020603050405020304" pitchFamily="18" charset="0"/>
                  <a:ea typeface="微软雅黑" panose="020B0503020204020204" charset="-122"/>
                  <a:cs typeface="Times New Roman" panose="02020603050405020304" pitchFamily="18" charset="0"/>
                </a:rPr>
                <a:t>。其中 </a:t>
              </a:r>
              <a:r>
                <a:rPr lang="en-US" altLang="zh-CN" sz="2000" dirty="0">
                  <a:latin typeface="Times New Roman" panose="02020603050405020304" pitchFamily="18" charset="0"/>
                  <a:ea typeface="微软雅黑" panose="020B0503020204020204" charset="-122"/>
                  <a:cs typeface="Times New Roman" panose="02020603050405020304" pitchFamily="18" charset="0"/>
                </a:rPr>
                <a:t>I </a:t>
              </a:r>
              <a:r>
                <a:rPr lang="zh-CN" altLang="en-US" sz="2000" dirty="0">
                  <a:latin typeface="Times New Roman" panose="02020603050405020304" pitchFamily="18" charset="0"/>
                  <a:ea typeface="微软雅黑" panose="020B0503020204020204" charset="-122"/>
                  <a:cs typeface="Times New Roman" panose="02020603050405020304" pitchFamily="18" charset="0"/>
                </a:rPr>
                <a:t>是电流，</a:t>
              </a:r>
              <a:r>
                <a:rPr lang="en-US" altLang="zh-CN" sz="2000" dirty="0">
                  <a:latin typeface="Times New Roman" panose="02020603050405020304" pitchFamily="18" charset="0"/>
                  <a:ea typeface="微软雅黑" panose="020B0503020204020204" charset="-122"/>
                  <a:cs typeface="Times New Roman" panose="02020603050405020304" pitchFamily="18" charset="0"/>
                </a:rPr>
                <a:t>U </a:t>
              </a:r>
              <a:r>
                <a:rPr lang="zh-CN" altLang="en-US" sz="2000" dirty="0">
                  <a:latin typeface="Times New Roman" panose="02020603050405020304" pitchFamily="18" charset="0"/>
                  <a:ea typeface="微软雅黑" panose="020B0503020204020204" charset="-122"/>
                  <a:cs typeface="Times New Roman" panose="02020603050405020304" pitchFamily="18" charset="0"/>
                </a:rPr>
                <a:t>是电压，</a:t>
              </a:r>
              <a:r>
                <a:rPr lang="en-US" altLang="zh-CN" sz="2000" dirty="0">
                  <a:latin typeface="Times New Roman" panose="02020603050405020304" pitchFamily="18" charset="0"/>
                  <a:ea typeface="微软雅黑" panose="020B0503020204020204" charset="-122"/>
                  <a:cs typeface="Times New Roman" panose="02020603050405020304" pitchFamily="18" charset="0"/>
                </a:rPr>
                <a:t>R </a:t>
              </a:r>
              <a:r>
                <a:rPr lang="zh-CN" altLang="en-US" sz="2000" dirty="0">
                  <a:latin typeface="Times New Roman" panose="02020603050405020304" pitchFamily="18" charset="0"/>
                  <a:ea typeface="微软雅黑" panose="020B0503020204020204" charset="-122"/>
                  <a:cs typeface="Times New Roman" panose="02020603050405020304" pitchFamily="18" charset="0"/>
                </a:rPr>
                <a:t>是电阻。</a:t>
              </a:r>
              <a:endParaRPr lang="en-US" altLang="zh-CN" sz="2000" dirty="0">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2" name="组合 1">
            <a:extLst>
              <a:ext uri="{FF2B5EF4-FFF2-40B4-BE49-F238E27FC236}">
                <a16:creationId xmlns:a16="http://schemas.microsoft.com/office/drawing/2014/main" id="{C6613C21-8DA4-C3E3-8058-4AE8C0369BAF}"/>
              </a:ext>
            </a:extLst>
          </p:cNvPr>
          <p:cNvGrpSpPr/>
          <p:nvPr/>
        </p:nvGrpSpPr>
        <p:grpSpPr>
          <a:xfrm>
            <a:off x="1245235" y="323215"/>
            <a:ext cx="1868355" cy="604520"/>
            <a:chOff x="716110" y="296170"/>
            <a:chExt cx="1868384" cy="604319"/>
          </a:xfrm>
        </p:grpSpPr>
        <p:sp>
          <p:nvSpPr>
            <p:cNvPr id="3" name="文本框 2">
              <a:extLst>
                <a:ext uri="{FF2B5EF4-FFF2-40B4-BE49-F238E27FC236}">
                  <a16:creationId xmlns:a16="http://schemas.microsoft.com/office/drawing/2014/main" id="{84896259-ACF3-0788-BCEF-C04DD1010C5B}"/>
                </a:ext>
              </a:extLst>
            </p:cNvPr>
            <p:cNvSpPr txBox="1"/>
            <p:nvPr/>
          </p:nvSpPr>
          <p:spPr>
            <a:xfrm>
              <a:off x="716110" y="296170"/>
              <a:ext cx="1868384" cy="498944"/>
            </a:xfrm>
            <a:prstGeom prst="rect">
              <a:avLst/>
            </a:prstGeom>
            <a:noFill/>
          </p:spPr>
          <p:txBody>
            <a:bodyPr wrap="square" lIns="68580" tIns="34290" rIns="68580" bIns="34290" rtlCol="0">
              <a:spAutoFit/>
            </a:bodyPr>
            <a:lstStyle/>
            <a:p>
              <a:pPr defTabSz="685800"/>
              <a:r>
                <a:rPr lang="zh-CN" altLang="en-US" sz="2800" b="1" spc="300" dirty="0">
                  <a:solidFill>
                    <a:srgbClr val="3D5594"/>
                  </a:solidFill>
                  <a:latin typeface="微软雅黑" panose="020B0503020204020204" charset="-122"/>
                  <a:ea typeface="微软雅黑" panose="020B0503020204020204" charset="-122"/>
                  <a:cs typeface="+mn-ea"/>
                  <a:sym typeface="+mn-lt"/>
                </a:rPr>
                <a:t>电路入门</a:t>
              </a:r>
            </a:p>
          </p:txBody>
        </p:sp>
        <p:cxnSp>
          <p:nvCxnSpPr>
            <p:cNvPr id="4" name="直接连接符 3">
              <a:extLst>
                <a:ext uri="{FF2B5EF4-FFF2-40B4-BE49-F238E27FC236}">
                  <a16:creationId xmlns:a16="http://schemas.microsoft.com/office/drawing/2014/main" id="{C77F1086-33B4-1633-8094-1FAE7603626D}"/>
                </a:ext>
              </a:extLst>
            </p:cNvPr>
            <p:cNvCxnSpPr/>
            <p:nvPr/>
          </p:nvCxnSpPr>
          <p:spPr>
            <a:xfrm flipV="1">
              <a:off x="774478" y="898584"/>
              <a:ext cx="1385570" cy="1905"/>
            </a:xfrm>
            <a:prstGeom prst="line">
              <a:avLst/>
            </a:prstGeom>
            <a:noFill/>
            <a:ln w="28575" cap="flat" cmpd="sng" algn="ctr">
              <a:solidFill>
                <a:srgbClr val="3D5594"/>
              </a:solidFill>
              <a:prstDash val="solid"/>
              <a:miter lim="800000"/>
            </a:ln>
            <a:effectLst/>
          </p:spPr>
        </p:cxnSp>
      </p:grpSp>
      <p:pic>
        <p:nvPicPr>
          <p:cNvPr id="3082" name="Picture 10">
            <a:extLst>
              <a:ext uri="{FF2B5EF4-FFF2-40B4-BE49-F238E27FC236}">
                <a16:creationId xmlns:a16="http://schemas.microsoft.com/office/drawing/2014/main" id="{52DB944D-9CCD-C986-255B-0440F492B54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66155" y="2946687"/>
            <a:ext cx="5276850" cy="2133600"/>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a:extLst>
              <a:ext uri="{FF2B5EF4-FFF2-40B4-BE49-F238E27FC236}">
                <a16:creationId xmlns:a16="http://schemas.microsoft.com/office/drawing/2014/main" id="{3CCD6249-B410-43C9-6693-CCD388CCEC5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246845" y="1987550"/>
            <a:ext cx="5276850" cy="3543300"/>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101637490"/>
      </p:ext>
    </p:ext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292964-09EA-27C0-44F1-6CCA732FEF84}"/>
            </a:ext>
          </a:extLst>
        </p:cNvPr>
        <p:cNvGrpSpPr/>
        <p:nvPr/>
      </p:nvGrpSpPr>
      <p:grpSpPr>
        <a:xfrm>
          <a:off x="0" y="0"/>
          <a:ext cx="0" cy="0"/>
          <a:chOff x="0" y="0"/>
          <a:chExt cx="0" cy="0"/>
        </a:xfrm>
      </p:grpSpPr>
      <p:pic>
        <p:nvPicPr>
          <p:cNvPr id="73" name="图片 72" descr="复旦大学微电子学院芯创讲师团">
            <a:extLst>
              <a:ext uri="{FF2B5EF4-FFF2-40B4-BE49-F238E27FC236}">
                <a16:creationId xmlns:a16="http://schemas.microsoft.com/office/drawing/2014/main" id="{A2720339-55A1-3E62-56B4-89FB45A66CBB}"/>
              </a:ext>
            </a:extLst>
          </p:cNvPr>
          <p:cNvPicPr>
            <a:picLocks noChangeAspect="1"/>
          </p:cNvPicPr>
          <p:nvPr/>
        </p:nvPicPr>
        <p:blipFill>
          <a:blip r:embed="rId6">
            <a:lum bright="12000" contrast="-12000"/>
          </a:blip>
          <a:srcRect l="24353" t="13598" r="23764" b="35672"/>
          <a:stretch>
            <a:fillRect/>
          </a:stretch>
        </p:blipFill>
        <p:spPr>
          <a:xfrm>
            <a:off x="289560" y="102870"/>
            <a:ext cx="955675" cy="935355"/>
          </a:xfrm>
          <a:prstGeom prst="rect">
            <a:avLst/>
          </a:prstGeom>
        </p:spPr>
      </p:pic>
      <p:grpSp>
        <p:nvGrpSpPr>
          <p:cNvPr id="6" name="组合 5">
            <a:extLst>
              <a:ext uri="{FF2B5EF4-FFF2-40B4-BE49-F238E27FC236}">
                <a16:creationId xmlns:a16="http://schemas.microsoft.com/office/drawing/2014/main" id="{E78A65E9-73E4-8C02-5AF7-1C2E82145AEF}"/>
              </a:ext>
            </a:extLst>
          </p:cNvPr>
          <p:cNvGrpSpPr/>
          <p:nvPr/>
        </p:nvGrpSpPr>
        <p:grpSpPr>
          <a:xfrm>
            <a:off x="-12700" y="6480175"/>
            <a:ext cx="12205335" cy="424815"/>
            <a:chOff x="-20" y="10072"/>
            <a:chExt cx="19221" cy="728"/>
          </a:xfrm>
        </p:grpSpPr>
        <p:sp>
          <p:nvSpPr>
            <p:cNvPr id="7" name="TextBox 7">
              <a:extLst>
                <a:ext uri="{FF2B5EF4-FFF2-40B4-BE49-F238E27FC236}">
                  <a16:creationId xmlns:a16="http://schemas.microsoft.com/office/drawing/2014/main" id="{9917657F-C43C-9534-4585-F936EEFE0387}"/>
                </a:ext>
              </a:extLst>
            </p:cNvPr>
            <p:cNvSpPr txBox="1"/>
            <p:nvPr/>
          </p:nvSpPr>
          <p:spPr>
            <a:xfrm>
              <a:off x="-20" y="10072"/>
              <a:ext cx="19221" cy="728"/>
            </a:xfrm>
            <a:prstGeom prst="rect">
              <a:avLst/>
            </a:prstGeom>
            <a:gradFill>
              <a:gsLst>
                <a:gs pos="100000">
                  <a:srgbClr val="1F407C">
                    <a:alpha val="95000"/>
                  </a:srgbClr>
                </a:gs>
                <a:gs pos="50000">
                  <a:srgbClr val="00328D">
                    <a:alpha val="100000"/>
                  </a:srgbClr>
                </a:gs>
                <a:gs pos="0">
                  <a:srgbClr val="1F407C">
                    <a:alpha val="95000"/>
                  </a:srgbClr>
                </a:gs>
              </a:gsLst>
              <a:lin ang="0" scaled="0"/>
            </a:gradFill>
            <a:ln>
              <a:noFill/>
            </a:ln>
          </p:spPr>
          <p:txBody>
            <a:bodyPr wrap="square" rtlCol="0">
              <a:noAutofit/>
            </a:bodyPr>
            <a:lstStyle/>
            <a:p>
              <a:endParaRPr lang="zh-CN" altLang="en-US" dirty="0"/>
            </a:p>
          </p:txBody>
        </p:sp>
        <p:pic>
          <p:nvPicPr>
            <p:cNvPr id="9" name="图片 8" descr="复旦大学微电子学院芯创讲师团">
              <a:extLst>
                <a:ext uri="{FF2B5EF4-FFF2-40B4-BE49-F238E27FC236}">
                  <a16:creationId xmlns:a16="http://schemas.microsoft.com/office/drawing/2014/main" id="{EDE7A0D2-2FF4-4980-EE7C-58A7DCFF5A23}"/>
                </a:ext>
              </a:extLst>
            </p:cNvPr>
            <p:cNvPicPr>
              <a:picLocks noChangeAspect="1"/>
            </p:cNvPicPr>
            <p:nvPr/>
          </p:nvPicPr>
          <p:blipFill>
            <a:blip r:embed="rId6">
              <a:alphaModFix amt="80000"/>
              <a:lum bright="100000"/>
            </a:blip>
            <a:srcRect t="63900" b="21773"/>
            <a:stretch>
              <a:fillRect/>
            </a:stretch>
          </p:blipFill>
          <p:spPr>
            <a:xfrm>
              <a:off x="7911" y="10129"/>
              <a:ext cx="3359" cy="617"/>
            </a:xfrm>
            <a:prstGeom prst="rect">
              <a:avLst/>
            </a:prstGeom>
          </p:spPr>
        </p:pic>
      </p:grpSp>
      <p:grpSp>
        <p:nvGrpSpPr>
          <p:cNvPr id="22" name="组合 21">
            <a:extLst>
              <a:ext uri="{FF2B5EF4-FFF2-40B4-BE49-F238E27FC236}">
                <a16:creationId xmlns:a16="http://schemas.microsoft.com/office/drawing/2014/main" id="{859621C7-0F62-C772-0422-C2E2B9CE8506}"/>
              </a:ext>
            </a:extLst>
          </p:cNvPr>
          <p:cNvGrpSpPr/>
          <p:nvPr/>
        </p:nvGrpSpPr>
        <p:grpSpPr>
          <a:xfrm>
            <a:off x="730250" y="1085213"/>
            <a:ext cx="11052810" cy="1077243"/>
            <a:chOff x="1150" y="5311"/>
            <a:chExt cx="17406" cy="1734"/>
          </a:xfrm>
        </p:grpSpPr>
        <p:sp>
          <p:nvSpPr>
            <p:cNvPr id="13" name="矩形 12">
              <a:extLst>
                <a:ext uri="{FF2B5EF4-FFF2-40B4-BE49-F238E27FC236}">
                  <a16:creationId xmlns:a16="http://schemas.microsoft.com/office/drawing/2014/main" id="{AC55D869-5012-1B28-E319-C936C3267D62}"/>
                </a:ext>
              </a:extLst>
            </p:cNvPr>
            <p:cNvSpPr/>
            <p:nvPr>
              <p:custDataLst>
                <p:tags r:id="rId2"/>
              </p:custDataLst>
            </p:nvPr>
          </p:nvSpPr>
          <p:spPr>
            <a:xfrm>
              <a:off x="1150" y="5311"/>
              <a:ext cx="2775" cy="743"/>
            </a:xfrm>
            <a:prstGeom prst="rect">
              <a:avLst/>
            </a:prstGeom>
          </p:spPr>
          <p:txBody>
            <a:bodyPr wrap="none">
              <a:spAutoFit/>
            </a:bodyPr>
            <a:lstStyle/>
            <a:p>
              <a:pPr marL="342900" indent="-342900">
                <a:buFont typeface="Wingdings" panose="05000000000000000000" pitchFamily="2" charset="2"/>
                <a:buChar char="n"/>
              </a:pPr>
              <a:r>
                <a:rPr lang="zh-CN" altLang="en-US" sz="2400" b="1" dirty="0">
                  <a:solidFill>
                    <a:srgbClr val="2F5EB0"/>
                  </a:solidFill>
                  <a:latin typeface="微软雅黑" panose="020B0503020204020204" charset="-122"/>
                  <a:ea typeface="微软雅黑" panose="020B0503020204020204" charset="-122"/>
                </a:rPr>
                <a:t>欧姆定律</a:t>
              </a:r>
            </a:p>
          </p:txBody>
        </p:sp>
        <p:sp>
          <p:nvSpPr>
            <p:cNvPr id="14" name="矩形 13">
              <a:extLst>
                <a:ext uri="{FF2B5EF4-FFF2-40B4-BE49-F238E27FC236}">
                  <a16:creationId xmlns:a16="http://schemas.microsoft.com/office/drawing/2014/main" id="{FD7EA2AF-00C6-96C9-D680-AA9B58E3831C}"/>
                </a:ext>
              </a:extLst>
            </p:cNvPr>
            <p:cNvSpPr/>
            <p:nvPr>
              <p:custDataLst>
                <p:tags r:id="rId3"/>
              </p:custDataLst>
            </p:nvPr>
          </p:nvSpPr>
          <p:spPr>
            <a:xfrm>
              <a:off x="1510" y="6035"/>
              <a:ext cx="17046" cy="1010"/>
            </a:xfrm>
            <a:prstGeom prst="rect">
              <a:avLst/>
            </a:prstGeom>
          </p:spPr>
          <p:txBody>
            <a:bodyPr wrap="square">
              <a:noAutofit/>
            </a:bodyPr>
            <a:lstStyle/>
            <a:p>
              <a:pPr marL="342900" indent="-342900" fontAlgn="auto">
                <a:lnSpc>
                  <a:spcPct val="125000"/>
                </a:lnSpc>
                <a:spcBef>
                  <a:spcPts val="600"/>
                </a:spcBef>
                <a:buFont typeface="Arial" panose="020B0604020202020204" pitchFamily="34" charset="0"/>
                <a:buChar char="•"/>
              </a:pPr>
              <a:r>
                <a:rPr lang="zh-CN" altLang="en-US" sz="2000" dirty="0">
                  <a:latin typeface="Times New Roman" panose="02020603050405020304" pitchFamily="18" charset="0"/>
                  <a:ea typeface="微软雅黑" panose="020B0503020204020204" charset="-122"/>
                  <a:cs typeface="Times New Roman" panose="02020603050405020304" pitchFamily="18" charset="0"/>
                </a:rPr>
                <a:t> </a:t>
              </a:r>
              <a:r>
                <a:rPr lang="en-US" altLang="zh-CN" sz="2000" dirty="0">
                  <a:latin typeface="Times New Roman" panose="02020603050405020304" pitchFamily="18" charset="0"/>
                  <a:ea typeface="微软雅黑" panose="020B0503020204020204" charset="-122"/>
                  <a:cs typeface="Times New Roman" panose="02020603050405020304" pitchFamily="18" charset="0"/>
                </a:rPr>
                <a:t>I = U / R</a:t>
              </a:r>
              <a:r>
                <a:rPr lang="zh-CN" altLang="en-US" sz="2000" dirty="0">
                  <a:latin typeface="Times New Roman" panose="02020603050405020304" pitchFamily="18" charset="0"/>
                  <a:ea typeface="微软雅黑" panose="020B0503020204020204" charset="-122"/>
                  <a:cs typeface="Times New Roman" panose="02020603050405020304" pitchFamily="18" charset="0"/>
                </a:rPr>
                <a:t>。其中 </a:t>
              </a:r>
              <a:r>
                <a:rPr lang="en-US" altLang="zh-CN" sz="2000" dirty="0">
                  <a:latin typeface="Times New Roman" panose="02020603050405020304" pitchFamily="18" charset="0"/>
                  <a:ea typeface="微软雅黑" panose="020B0503020204020204" charset="-122"/>
                  <a:cs typeface="Times New Roman" panose="02020603050405020304" pitchFamily="18" charset="0"/>
                </a:rPr>
                <a:t>I </a:t>
              </a:r>
              <a:r>
                <a:rPr lang="zh-CN" altLang="en-US" sz="2000" dirty="0">
                  <a:latin typeface="Times New Roman" panose="02020603050405020304" pitchFamily="18" charset="0"/>
                  <a:ea typeface="微软雅黑" panose="020B0503020204020204" charset="-122"/>
                  <a:cs typeface="Times New Roman" panose="02020603050405020304" pitchFamily="18" charset="0"/>
                </a:rPr>
                <a:t>是电流，</a:t>
              </a:r>
              <a:r>
                <a:rPr lang="en-US" altLang="zh-CN" sz="2000" dirty="0">
                  <a:latin typeface="Times New Roman" panose="02020603050405020304" pitchFamily="18" charset="0"/>
                  <a:ea typeface="微软雅黑" panose="020B0503020204020204" charset="-122"/>
                  <a:cs typeface="Times New Roman" panose="02020603050405020304" pitchFamily="18" charset="0"/>
                </a:rPr>
                <a:t>U </a:t>
              </a:r>
              <a:r>
                <a:rPr lang="zh-CN" altLang="en-US" sz="2000" dirty="0">
                  <a:latin typeface="Times New Roman" panose="02020603050405020304" pitchFamily="18" charset="0"/>
                  <a:ea typeface="微软雅黑" panose="020B0503020204020204" charset="-122"/>
                  <a:cs typeface="Times New Roman" panose="02020603050405020304" pitchFamily="18" charset="0"/>
                </a:rPr>
                <a:t>是电压，</a:t>
              </a:r>
              <a:r>
                <a:rPr lang="en-US" altLang="zh-CN" sz="2000" dirty="0">
                  <a:latin typeface="Times New Roman" panose="02020603050405020304" pitchFamily="18" charset="0"/>
                  <a:ea typeface="微软雅黑" panose="020B0503020204020204" charset="-122"/>
                  <a:cs typeface="Times New Roman" panose="02020603050405020304" pitchFamily="18" charset="0"/>
                </a:rPr>
                <a:t>R </a:t>
              </a:r>
              <a:r>
                <a:rPr lang="zh-CN" altLang="en-US" sz="2000" dirty="0">
                  <a:latin typeface="Times New Roman" panose="02020603050405020304" pitchFamily="18" charset="0"/>
                  <a:ea typeface="微软雅黑" panose="020B0503020204020204" charset="-122"/>
                  <a:cs typeface="Times New Roman" panose="02020603050405020304" pitchFamily="18" charset="0"/>
                </a:rPr>
                <a:t>是电阻。</a:t>
              </a:r>
              <a:endParaRPr lang="en-US" altLang="zh-CN" sz="2000" dirty="0">
                <a:latin typeface="Times New Roman" panose="02020603050405020304" pitchFamily="18" charset="0"/>
                <a:ea typeface="微软雅黑" panose="020B0503020204020204" charset="-122"/>
                <a:cs typeface="Times New Roman" panose="02020603050405020304" pitchFamily="18" charset="0"/>
              </a:endParaRPr>
            </a:p>
          </p:txBody>
        </p:sp>
      </p:grpSp>
      <p:grpSp>
        <p:nvGrpSpPr>
          <p:cNvPr id="2" name="组合 1">
            <a:extLst>
              <a:ext uri="{FF2B5EF4-FFF2-40B4-BE49-F238E27FC236}">
                <a16:creationId xmlns:a16="http://schemas.microsoft.com/office/drawing/2014/main" id="{3E361B04-119F-85FF-5D10-244A4F30D8A0}"/>
              </a:ext>
            </a:extLst>
          </p:cNvPr>
          <p:cNvGrpSpPr/>
          <p:nvPr/>
        </p:nvGrpSpPr>
        <p:grpSpPr>
          <a:xfrm>
            <a:off x="1245235" y="323215"/>
            <a:ext cx="1868355" cy="604520"/>
            <a:chOff x="716110" y="296170"/>
            <a:chExt cx="1868384" cy="604319"/>
          </a:xfrm>
        </p:grpSpPr>
        <p:sp>
          <p:nvSpPr>
            <p:cNvPr id="3" name="文本框 2">
              <a:extLst>
                <a:ext uri="{FF2B5EF4-FFF2-40B4-BE49-F238E27FC236}">
                  <a16:creationId xmlns:a16="http://schemas.microsoft.com/office/drawing/2014/main" id="{0BABBAB0-E0B3-39CB-D14E-91F238E7C891}"/>
                </a:ext>
              </a:extLst>
            </p:cNvPr>
            <p:cNvSpPr txBox="1"/>
            <p:nvPr/>
          </p:nvSpPr>
          <p:spPr>
            <a:xfrm>
              <a:off x="716110" y="296170"/>
              <a:ext cx="1868384" cy="498944"/>
            </a:xfrm>
            <a:prstGeom prst="rect">
              <a:avLst/>
            </a:prstGeom>
            <a:noFill/>
          </p:spPr>
          <p:txBody>
            <a:bodyPr wrap="square" lIns="68580" tIns="34290" rIns="68580" bIns="34290" rtlCol="0">
              <a:spAutoFit/>
            </a:bodyPr>
            <a:lstStyle/>
            <a:p>
              <a:pPr defTabSz="685800"/>
              <a:r>
                <a:rPr lang="zh-CN" altLang="en-US" sz="2800" b="1" spc="300" dirty="0">
                  <a:solidFill>
                    <a:srgbClr val="3D5594"/>
                  </a:solidFill>
                  <a:latin typeface="微软雅黑" panose="020B0503020204020204" charset="-122"/>
                  <a:ea typeface="微软雅黑" panose="020B0503020204020204" charset="-122"/>
                  <a:cs typeface="+mn-ea"/>
                  <a:sym typeface="+mn-lt"/>
                </a:rPr>
                <a:t>电路入门</a:t>
              </a:r>
            </a:p>
          </p:txBody>
        </p:sp>
        <p:cxnSp>
          <p:nvCxnSpPr>
            <p:cNvPr id="4" name="直接连接符 3">
              <a:extLst>
                <a:ext uri="{FF2B5EF4-FFF2-40B4-BE49-F238E27FC236}">
                  <a16:creationId xmlns:a16="http://schemas.microsoft.com/office/drawing/2014/main" id="{302B8CA7-E13F-653D-11EB-FEF08ADD7CF8}"/>
                </a:ext>
              </a:extLst>
            </p:cNvPr>
            <p:cNvCxnSpPr/>
            <p:nvPr/>
          </p:nvCxnSpPr>
          <p:spPr>
            <a:xfrm flipV="1">
              <a:off x="774478" y="898584"/>
              <a:ext cx="1385570" cy="1905"/>
            </a:xfrm>
            <a:prstGeom prst="line">
              <a:avLst/>
            </a:prstGeom>
            <a:noFill/>
            <a:ln w="28575" cap="flat" cmpd="sng" algn="ctr">
              <a:solidFill>
                <a:srgbClr val="3D5594"/>
              </a:solidFill>
              <a:prstDash val="solid"/>
              <a:miter lim="800000"/>
            </a:ln>
            <a:effectLst/>
          </p:spPr>
        </p:cxnSp>
      </p:grpSp>
      <p:pic>
        <p:nvPicPr>
          <p:cNvPr id="3086" name="Picture 14">
            <a:extLst>
              <a:ext uri="{FF2B5EF4-FFF2-40B4-BE49-F238E27FC236}">
                <a16:creationId xmlns:a16="http://schemas.microsoft.com/office/drawing/2014/main" id="{5CE19B68-54D8-A146-5A36-39FBBC2EA2C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58850" y="2154061"/>
            <a:ext cx="5276850" cy="3390900"/>
          </a:xfrm>
          <a:prstGeom prst="rect">
            <a:avLst/>
          </a:prstGeom>
          <a:noFill/>
          <a:extLst>
            <a:ext uri="{909E8E84-426E-40DD-AFC4-6F175D3DCCD1}">
              <a14:hiddenFill xmlns:a14="http://schemas.microsoft.com/office/drawing/2010/main">
                <a:solidFill>
                  <a:srgbClr val="FFFFFF"/>
                </a:solidFill>
              </a14:hiddenFill>
            </a:ext>
          </a:extLst>
        </p:spPr>
      </p:pic>
      <p:sp>
        <p:nvSpPr>
          <p:cNvPr id="8" name="文本框 7">
            <a:extLst>
              <a:ext uri="{FF2B5EF4-FFF2-40B4-BE49-F238E27FC236}">
                <a16:creationId xmlns:a16="http://schemas.microsoft.com/office/drawing/2014/main" id="{0E18E443-1FFD-5376-53AC-B453B7D82B50}"/>
              </a:ext>
            </a:extLst>
          </p:cNvPr>
          <p:cNvSpPr txBox="1"/>
          <p:nvPr/>
        </p:nvSpPr>
        <p:spPr>
          <a:xfrm>
            <a:off x="2179412" y="5643236"/>
            <a:ext cx="3150243" cy="369332"/>
          </a:xfrm>
          <a:prstGeom prst="rect">
            <a:avLst/>
          </a:prstGeom>
          <a:noFill/>
        </p:spPr>
        <p:txBody>
          <a:bodyPr wrap="square">
            <a:spAutoFit/>
          </a:bodyPr>
          <a:lstStyle/>
          <a:p>
            <a:pPr algn="ctr"/>
            <a:r>
              <a:rPr lang="zh-CN" altLang="en-US" dirty="0">
                <a:latin typeface="Times New Roman" panose="02020603050405020304" pitchFamily="18" charset="0"/>
                <a:ea typeface="微软雅黑" panose="020B0503020204020204" charset="-122"/>
                <a:cs typeface="Times New Roman" panose="02020603050405020304" pitchFamily="18" charset="0"/>
              </a:rPr>
              <a:t>电阻</a:t>
            </a:r>
            <a:r>
              <a:rPr lang="en-US" altLang="zh-CN" dirty="0">
                <a:latin typeface="Times New Roman" panose="02020603050405020304" pitchFamily="18" charset="0"/>
                <a:ea typeface="微软雅黑" panose="020B0503020204020204" charset="-122"/>
                <a:cs typeface="Times New Roman" panose="02020603050405020304" pitchFamily="18" charset="0"/>
              </a:rPr>
              <a:t>R</a:t>
            </a:r>
            <a:r>
              <a:rPr lang="en-US" altLang="zh-CN" baseline="-25000" dirty="0">
                <a:latin typeface="Times New Roman" panose="02020603050405020304" pitchFamily="18" charset="0"/>
                <a:ea typeface="微软雅黑" panose="020B0503020204020204" charset="-122"/>
                <a:cs typeface="Times New Roman" panose="02020603050405020304" pitchFamily="18" charset="0"/>
              </a:rPr>
              <a:t>1</a:t>
            </a:r>
            <a:r>
              <a:rPr lang="zh-CN" altLang="en-US" dirty="0">
                <a:latin typeface="Times New Roman" panose="02020603050405020304" pitchFamily="18" charset="0"/>
                <a:ea typeface="微软雅黑" panose="020B0503020204020204" charset="-122"/>
                <a:cs typeface="Times New Roman" panose="02020603050405020304" pitchFamily="18" charset="0"/>
              </a:rPr>
              <a:t>被短接，电路</a:t>
            </a:r>
            <a:r>
              <a:rPr lang="zh-CN" altLang="en-US" sz="1800" dirty="0">
                <a:latin typeface="Times New Roman" panose="02020603050405020304" pitchFamily="18" charset="0"/>
                <a:ea typeface="微软雅黑" panose="020B0503020204020204" charset="-122"/>
                <a:cs typeface="Times New Roman" panose="02020603050405020304" pitchFamily="18" charset="0"/>
              </a:rPr>
              <a:t>短路</a:t>
            </a:r>
            <a:endParaRPr lang="zh-CN" altLang="en-US" dirty="0"/>
          </a:p>
        </p:txBody>
      </p:sp>
      <p:pic>
        <p:nvPicPr>
          <p:cNvPr id="5122" name="Picture 2">
            <a:extLst>
              <a:ext uri="{FF2B5EF4-FFF2-40B4-BE49-F238E27FC236}">
                <a16:creationId xmlns:a16="http://schemas.microsoft.com/office/drawing/2014/main" id="{6715BA65-16EC-12F3-D6BD-194DA1668E6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342380" y="2725561"/>
            <a:ext cx="5334000" cy="2819400"/>
          </a:xfrm>
          <a:prstGeom prst="rect">
            <a:avLst/>
          </a:prstGeom>
          <a:noFill/>
          <a:extLst>
            <a:ext uri="{909E8E84-426E-40DD-AFC4-6F175D3DCCD1}">
              <a14:hiddenFill xmlns:a14="http://schemas.microsoft.com/office/drawing/2010/main">
                <a:solidFill>
                  <a:srgbClr val="FFFFFF"/>
                </a:solidFill>
              </a14:hiddenFill>
            </a:ext>
          </a:extLst>
        </p:spPr>
      </p:pic>
      <p:sp>
        <p:nvSpPr>
          <p:cNvPr id="10" name="文本框 9">
            <a:extLst>
              <a:ext uri="{FF2B5EF4-FFF2-40B4-BE49-F238E27FC236}">
                <a16:creationId xmlns:a16="http://schemas.microsoft.com/office/drawing/2014/main" id="{1D367B3B-2455-2C8E-DFF5-35FED6533E30}"/>
              </a:ext>
            </a:extLst>
          </p:cNvPr>
          <p:cNvSpPr txBox="1"/>
          <p:nvPr/>
        </p:nvSpPr>
        <p:spPr>
          <a:xfrm>
            <a:off x="7561579" y="5643236"/>
            <a:ext cx="3150243" cy="369332"/>
          </a:xfrm>
          <a:prstGeom prst="rect">
            <a:avLst/>
          </a:prstGeom>
          <a:noFill/>
        </p:spPr>
        <p:txBody>
          <a:bodyPr wrap="square">
            <a:spAutoFit/>
          </a:bodyPr>
          <a:lstStyle/>
          <a:p>
            <a:pPr algn="ctr"/>
            <a:r>
              <a:rPr lang="zh-CN" altLang="en-US" dirty="0">
                <a:latin typeface="Times New Roman" panose="02020603050405020304" pitchFamily="18" charset="0"/>
                <a:ea typeface="微软雅黑" panose="020B0503020204020204" charset="-122"/>
                <a:cs typeface="Times New Roman" panose="02020603050405020304" pitchFamily="18" charset="0"/>
              </a:rPr>
              <a:t>电路断路</a:t>
            </a:r>
            <a:endParaRPr lang="zh-CN" altLang="en-US" dirty="0"/>
          </a:p>
        </p:txBody>
      </p:sp>
    </p:spTree>
    <p:custDataLst>
      <p:tags r:id="rId1"/>
    </p:custDataLst>
    <p:extLst>
      <p:ext uri="{BB962C8B-B14F-4D97-AF65-F5344CB8AC3E}">
        <p14:creationId xmlns:p14="http://schemas.microsoft.com/office/powerpoint/2010/main" val="4113585321"/>
      </p:ext>
    </p:ext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C22D99-595D-9B8A-6239-362FCDD59EA9}"/>
            </a:ext>
          </a:extLst>
        </p:cNvPr>
        <p:cNvGrpSpPr/>
        <p:nvPr/>
      </p:nvGrpSpPr>
      <p:grpSpPr>
        <a:xfrm>
          <a:off x="0" y="0"/>
          <a:ext cx="0" cy="0"/>
          <a:chOff x="0" y="0"/>
          <a:chExt cx="0" cy="0"/>
        </a:xfrm>
      </p:grpSpPr>
      <p:grpSp>
        <p:nvGrpSpPr>
          <p:cNvPr id="24" name="组合 23">
            <a:extLst>
              <a:ext uri="{FF2B5EF4-FFF2-40B4-BE49-F238E27FC236}">
                <a16:creationId xmlns:a16="http://schemas.microsoft.com/office/drawing/2014/main" id="{6DE4C8FB-5822-0397-4693-4F4EAAA662CF}"/>
              </a:ext>
            </a:extLst>
          </p:cNvPr>
          <p:cNvGrpSpPr/>
          <p:nvPr/>
        </p:nvGrpSpPr>
        <p:grpSpPr>
          <a:xfrm>
            <a:off x="1245235" y="323215"/>
            <a:ext cx="6748145" cy="604520"/>
            <a:chOff x="716110" y="296170"/>
            <a:chExt cx="6748251" cy="604319"/>
          </a:xfrm>
        </p:grpSpPr>
        <p:sp>
          <p:nvSpPr>
            <p:cNvPr id="25" name="文本框 24">
              <a:extLst>
                <a:ext uri="{FF2B5EF4-FFF2-40B4-BE49-F238E27FC236}">
                  <a16:creationId xmlns:a16="http://schemas.microsoft.com/office/drawing/2014/main" id="{9DB28E54-3ACB-D6F4-F3D2-232C243EDE38}"/>
                </a:ext>
              </a:extLst>
            </p:cNvPr>
            <p:cNvSpPr txBox="1"/>
            <p:nvPr/>
          </p:nvSpPr>
          <p:spPr>
            <a:xfrm>
              <a:off x="716110" y="296170"/>
              <a:ext cx="6748251" cy="498944"/>
            </a:xfrm>
            <a:prstGeom prst="rect">
              <a:avLst/>
            </a:prstGeom>
            <a:noFill/>
          </p:spPr>
          <p:txBody>
            <a:bodyPr wrap="square" lIns="68580" tIns="34290" rIns="68580" bIns="34290" rtlCol="0">
              <a:spAutoFit/>
            </a:bodyPr>
            <a:lstStyle/>
            <a:p>
              <a:pPr defTabSz="685800"/>
              <a:r>
                <a:rPr lang="zh-CN" altLang="en-US" sz="2800" b="1" spc="300" dirty="0">
                  <a:solidFill>
                    <a:srgbClr val="3D5594"/>
                  </a:solidFill>
                  <a:latin typeface="微软雅黑" panose="020B0503020204020204" charset="-122"/>
                  <a:ea typeface="微软雅黑" panose="020B0503020204020204" charset="-122"/>
                  <a:cs typeface="+mn-ea"/>
                  <a:sym typeface="+mn-lt"/>
                </a:rPr>
                <a:t>元器件基础</a:t>
              </a:r>
            </a:p>
          </p:txBody>
        </p:sp>
        <p:cxnSp>
          <p:nvCxnSpPr>
            <p:cNvPr id="26" name="直接连接符 25">
              <a:extLst>
                <a:ext uri="{FF2B5EF4-FFF2-40B4-BE49-F238E27FC236}">
                  <a16:creationId xmlns:a16="http://schemas.microsoft.com/office/drawing/2014/main" id="{F63607C6-F991-3C18-08F3-27DA74161E4D}"/>
                </a:ext>
              </a:extLst>
            </p:cNvPr>
            <p:cNvCxnSpPr/>
            <p:nvPr/>
          </p:nvCxnSpPr>
          <p:spPr>
            <a:xfrm flipV="1">
              <a:off x="774478" y="898584"/>
              <a:ext cx="1385570" cy="1905"/>
            </a:xfrm>
            <a:prstGeom prst="line">
              <a:avLst/>
            </a:prstGeom>
            <a:noFill/>
            <a:ln w="28575" cap="flat" cmpd="sng" algn="ctr">
              <a:solidFill>
                <a:srgbClr val="3D5594"/>
              </a:solidFill>
              <a:prstDash val="solid"/>
              <a:miter lim="800000"/>
            </a:ln>
            <a:effectLst/>
          </p:spPr>
        </p:cxnSp>
      </p:grpSp>
      <p:pic>
        <p:nvPicPr>
          <p:cNvPr id="73" name="图片 72" descr="复旦大学微电子学院芯创讲师团">
            <a:extLst>
              <a:ext uri="{FF2B5EF4-FFF2-40B4-BE49-F238E27FC236}">
                <a16:creationId xmlns:a16="http://schemas.microsoft.com/office/drawing/2014/main" id="{56D5A04E-35B4-C60B-B886-16B67D1A6ED9}"/>
              </a:ext>
            </a:extLst>
          </p:cNvPr>
          <p:cNvPicPr>
            <a:picLocks noChangeAspect="1"/>
          </p:cNvPicPr>
          <p:nvPr/>
        </p:nvPicPr>
        <p:blipFill>
          <a:blip r:embed="rId20">
            <a:lum bright="12000" contrast="-12000"/>
          </a:blip>
          <a:srcRect l="24353" t="13598" r="23764" b="35672"/>
          <a:stretch>
            <a:fillRect/>
          </a:stretch>
        </p:blipFill>
        <p:spPr>
          <a:xfrm>
            <a:off x="289560" y="102870"/>
            <a:ext cx="955675" cy="935355"/>
          </a:xfrm>
          <a:prstGeom prst="rect">
            <a:avLst/>
          </a:prstGeom>
        </p:spPr>
      </p:pic>
      <p:grpSp>
        <p:nvGrpSpPr>
          <p:cNvPr id="6" name="组合 5">
            <a:extLst>
              <a:ext uri="{FF2B5EF4-FFF2-40B4-BE49-F238E27FC236}">
                <a16:creationId xmlns:a16="http://schemas.microsoft.com/office/drawing/2014/main" id="{41357C69-5DA6-F606-8E4F-F736E8D06DF3}"/>
              </a:ext>
            </a:extLst>
          </p:cNvPr>
          <p:cNvGrpSpPr/>
          <p:nvPr/>
        </p:nvGrpSpPr>
        <p:grpSpPr>
          <a:xfrm>
            <a:off x="-12700" y="6480175"/>
            <a:ext cx="12205335" cy="424815"/>
            <a:chOff x="-20" y="10072"/>
            <a:chExt cx="19221" cy="728"/>
          </a:xfrm>
        </p:grpSpPr>
        <p:sp>
          <p:nvSpPr>
            <p:cNvPr id="7" name="TextBox 7">
              <a:extLst>
                <a:ext uri="{FF2B5EF4-FFF2-40B4-BE49-F238E27FC236}">
                  <a16:creationId xmlns:a16="http://schemas.microsoft.com/office/drawing/2014/main" id="{C5D56B91-E890-5FBC-D2EC-29EE89DFF6A9}"/>
                </a:ext>
              </a:extLst>
            </p:cNvPr>
            <p:cNvSpPr txBox="1"/>
            <p:nvPr/>
          </p:nvSpPr>
          <p:spPr>
            <a:xfrm>
              <a:off x="-20" y="10072"/>
              <a:ext cx="19221" cy="728"/>
            </a:xfrm>
            <a:prstGeom prst="rect">
              <a:avLst/>
            </a:prstGeom>
            <a:gradFill>
              <a:gsLst>
                <a:gs pos="100000">
                  <a:srgbClr val="1F407C">
                    <a:alpha val="95000"/>
                  </a:srgbClr>
                </a:gs>
                <a:gs pos="50000">
                  <a:srgbClr val="00328D">
                    <a:alpha val="100000"/>
                  </a:srgbClr>
                </a:gs>
                <a:gs pos="0">
                  <a:srgbClr val="1F407C">
                    <a:alpha val="95000"/>
                  </a:srgbClr>
                </a:gs>
              </a:gsLst>
              <a:lin ang="0" scaled="0"/>
            </a:gradFill>
            <a:ln>
              <a:noFill/>
            </a:ln>
          </p:spPr>
          <p:txBody>
            <a:bodyPr wrap="square" rtlCol="0">
              <a:noAutofit/>
            </a:bodyPr>
            <a:lstStyle/>
            <a:p>
              <a:endParaRPr lang="zh-CN" altLang="en-US" dirty="0"/>
            </a:p>
          </p:txBody>
        </p:sp>
        <p:pic>
          <p:nvPicPr>
            <p:cNvPr id="9" name="图片 8" descr="复旦大学微电子学院芯创讲师团">
              <a:extLst>
                <a:ext uri="{FF2B5EF4-FFF2-40B4-BE49-F238E27FC236}">
                  <a16:creationId xmlns:a16="http://schemas.microsoft.com/office/drawing/2014/main" id="{E6FCB567-56B2-66E3-ED7C-18704AC22B56}"/>
                </a:ext>
              </a:extLst>
            </p:cNvPr>
            <p:cNvPicPr>
              <a:picLocks noChangeAspect="1"/>
            </p:cNvPicPr>
            <p:nvPr/>
          </p:nvPicPr>
          <p:blipFill>
            <a:blip r:embed="rId20">
              <a:alphaModFix amt="80000"/>
              <a:lum bright="100000"/>
            </a:blip>
            <a:srcRect t="63900" b="21773"/>
            <a:stretch>
              <a:fillRect/>
            </a:stretch>
          </p:blipFill>
          <p:spPr>
            <a:xfrm>
              <a:off x="7911" y="10129"/>
              <a:ext cx="3359" cy="617"/>
            </a:xfrm>
            <a:prstGeom prst="rect">
              <a:avLst/>
            </a:prstGeom>
          </p:spPr>
        </p:pic>
      </p:grpSp>
      <p:grpSp>
        <p:nvGrpSpPr>
          <p:cNvPr id="22" name="组合 21">
            <a:extLst>
              <a:ext uri="{FF2B5EF4-FFF2-40B4-BE49-F238E27FC236}">
                <a16:creationId xmlns:a16="http://schemas.microsoft.com/office/drawing/2014/main" id="{E5992BFE-B0AE-54C0-2D5B-4588C724393C}"/>
              </a:ext>
            </a:extLst>
          </p:cNvPr>
          <p:cNvGrpSpPr/>
          <p:nvPr/>
        </p:nvGrpSpPr>
        <p:grpSpPr>
          <a:xfrm>
            <a:off x="730250" y="1210310"/>
            <a:ext cx="6525895" cy="2626360"/>
            <a:chOff x="1150" y="5311"/>
            <a:chExt cx="10277" cy="4136"/>
          </a:xfrm>
        </p:grpSpPr>
        <p:sp>
          <p:nvSpPr>
            <p:cNvPr id="13" name="矩形 12">
              <a:extLst>
                <a:ext uri="{FF2B5EF4-FFF2-40B4-BE49-F238E27FC236}">
                  <a16:creationId xmlns:a16="http://schemas.microsoft.com/office/drawing/2014/main" id="{06E02A44-4D79-3A80-CF66-C512E3533416}"/>
                </a:ext>
              </a:extLst>
            </p:cNvPr>
            <p:cNvSpPr/>
            <p:nvPr>
              <p:custDataLst>
                <p:tags r:id="rId16"/>
              </p:custDataLst>
            </p:nvPr>
          </p:nvSpPr>
          <p:spPr>
            <a:xfrm>
              <a:off x="1150" y="5311"/>
              <a:ext cx="2268" cy="725"/>
            </a:xfrm>
            <a:prstGeom prst="rect">
              <a:avLst/>
            </a:prstGeom>
          </p:spPr>
          <p:txBody>
            <a:bodyPr wrap="none">
              <a:spAutoFit/>
            </a:bodyPr>
            <a:lstStyle/>
            <a:p>
              <a:pPr marL="342900" indent="-342900">
                <a:buFont typeface="Wingdings" panose="05000000000000000000" pitchFamily="2" charset="2"/>
                <a:buChar char="n"/>
              </a:pPr>
              <a:r>
                <a:rPr lang="zh-CN" altLang="en-US" sz="2400" b="1" dirty="0">
                  <a:solidFill>
                    <a:srgbClr val="2F5EB0"/>
                  </a:solidFill>
                  <a:latin typeface="微软雅黑" panose="020B0503020204020204" charset="-122"/>
                  <a:ea typeface="微软雅黑" panose="020B0503020204020204" charset="-122"/>
                </a:rPr>
                <a:t>面包板</a:t>
              </a:r>
            </a:p>
          </p:txBody>
        </p:sp>
        <p:sp>
          <p:nvSpPr>
            <p:cNvPr id="14" name="矩形 13">
              <a:extLst>
                <a:ext uri="{FF2B5EF4-FFF2-40B4-BE49-F238E27FC236}">
                  <a16:creationId xmlns:a16="http://schemas.microsoft.com/office/drawing/2014/main" id="{BDE01348-CEA7-E0CF-D3F2-C95F024EEB9D}"/>
                </a:ext>
              </a:extLst>
            </p:cNvPr>
            <p:cNvSpPr/>
            <p:nvPr>
              <p:custDataLst>
                <p:tags r:id="rId17"/>
              </p:custDataLst>
            </p:nvPr>
          </p:nvSpPr>
          <p:spPr>
            <a:xfrm>
              <a:off x="1510" y="6035"/>
              <a:ext cx="9917" cy="3412"/>
            </a:xfrm>
            <a:prstGeom prst="rect">
              <a:avLst/>
            </a:prstGeom>
          </p:spPr>
          <p:txBody>
            <a:bodyPr wrap="square">
              <a:noAutofit/>
            </a:bodyPr>
            <a:lstStyle/>
            <a:p>
              <a:pPr marL="342900" indent="-342900" fontAlgn="auto">
                <a:lnSpc>
                  <a:spcPct val="125000"/>
                </a:lnSpc>
                <a:spcBef>
                  <a:spcPts val="600"/>
                </a:spcBef>
                <a:buFont typeface="Arial" panose="020B0604020202020204" pitchFamily="34" charset="0"/>
                <a:buChar char="•"/>
              </a:pPr>
              <a:r>
                <a:rPr lang="zh-CN" sz="2000" dirty="0">
                  <a:latin typeface="微软雅黑" panose="020B0503020204020204" charset="-122"/>
                  <a:ea typeface="微软雅黑" panose="020B0503020204020204" charset="-122"/>
                </a:rPr>
                <a:t>面包板是一种</a:t>
              </a:r>
              <a:r>
                <a:rPr lang="zh-CN" sz="2000" dirty="0">
                  <a:solidFill>
                    <a:srgbClr val="C00000"/>
                  </a:solidFill>
                  <a:latin typeface="微软雅黑" panose="020B0503020204020204" charset="-122"/>
                  <a:ea typeface="微软雅黑" panose="020B0503020204020204" charset="-122"/>
                </a:rPr>
                <a:t>多用途的万能实验板</a:t>
              </a:r>
              <a:r>
                <a:rPr lang="zh-CN" sz="2000" dirty="0">
                  <a:latin typeface="微软雅黑" panose="020B0503020204020204" charset="-122"/>
                  <a:ea typeface="微软雅黑" panose="020B0503020204020204" charset="-122"/>
                </a:rPr>
                <a:t>，可以将小功率的常规电子元器件直接插入，搭接出各式各样的实验电路。</a:t>
              </a:r>
            </a:p>
            <a:p>
              <a:pPr marL="342900" indent="-342900" fontAlgn="auto">
                <a:lnSpc>
                  <a:spcPct val="125000"/>
                </a:lnSpc>
                <a:spcBef>
                  <a:spcPts val="600"/>
                </a:spcBef>
                <a:buFont typeface="Arial" panose="020B0604020202020204" pitchFamily="34" charset="0"/>
                <a:buChar char="•"/>
              </a:pPr>
              <a:r>
                <a:rPr lang="zh-CN" sz="2000" dirty="0">
                  <a:latin typeface="微软雅黑" panose="020B0503020204020204" charset="-122"/>
                  <a:ea typeface="微软雅黑" panose="020B0503020204020204" charset="-122"/>
                </a:rPr>
                <a:t>元器件可以</a:t>
              </a:r>
              <a:r>
                <a:rPr lang="zh-CN" sz="2000" b="1" dirty="0">
                  <a:solidFill>
                    <a:srgbClr val="C00000"/>
                  </a:solidFill>
                  <a:latin typeface="微软雅黑" panose="020B0503020204020204" charset="-122"/>
                  <a:ea typeface="微软雅黑" panose="020B0503020204020204" charset="-122"/>
                </a:rPr>
                <a:t>反复插接</a:t>
              </a:r>
              <a:r>
                <a:rPr lang="zh-CN" sz="2000" dirty="0">
                  <a:latin typeface="微软雅黑" panose="020B0503020204020204" charset="-122"/>
                  <a:ea typeface="微软雅黑" panose="020B0503020204020204" charset="-122"/>
                </a:rPr>
                <a:t>、</a:t>
              </a:r>
              <a:r>
                <a:rPr lang="zh-CN" sz="2000" b="1" dirty="0">
                  <a:solidFill>
                    <a:srgbClr val="C00000"/>
                  </a:solidFill>
                  <a:latin typeface="微软雅黑" panose="020B0503020204020204" charset="-122"/>
                  <a:ea typeface="微软雅黑" panose="020B0503020204020204" charset="-122"/>
                </a:rPr>
                <a:t>重复使用</a:t>
              </a:r>
              <a:r>
                <a:rPr lang="zh-CN" sz="2000" dirty="0">
                  <a:latin typeface="微软雅黑" panose="020B0503020204020204" charset="-122"/>
                  <a:ea typeface="微软雅黑" panose="020B0503020204020204" charset="-122"/>
                </a:rPr>
                <a:t>，便于</a:t>
              </a:r>
              <a:r>
                <a:rPr lang="zh-CN" sz="2000" b="1" dirty="0">
                  <a:solidFill>
                    <a:srgbClr val="C00000"/>
                  </a:solidFill>
                  <a:latin typeface="微软雅黑" panose="020B0503020204020204" charset="-122"/>
                  <a:ea typeface="微软雅黑" panose="020B0503020204020204" charset="-122"/>
                </a:rPr>
                <a:t>电路调试</a:t>
              </a:r>
              <a:r>
                <a:rPr lang="zh-CN" sz="2000" dirty="0">
                  <a:latin typeface="微软雅黑" panose="020B0503020204020204" charset="-122"/>
                  <a:ea typeface="微软雅黑" panose="020B0503020204020204" charset="-122"/>
                </a:rPr>
                <a:t>、</a:t>
              </a:r>
              <a:r>
                <a:rPr lang="zh-CN" sz="2000" b="1" dirty="0">
                  <a:solidFill>
                    <a:srgbClr val="C00000"/>
                  </a:solidFill>
                  <a:latin typeface="微软雅黑" panose="020B0503020204020204" charset="-122"/>
                  <a:ea typeface="微软雅黑" panose="020B0503020204020204" charset="-122"/>
                </a:rPr>
                <a:t>元件调换</a:t>
              </a:r>
              <a:r>
                <a:rPr lang="zh-CN" sz="2000" dirty="0">
                  <a:latin typeface="微软雅黑" panose="020B0503020204020204" charset="-122"/>
                  <a:ea typeface="微软雅黑" panose="020B0503020204020204" charset="-122"/>
                </a:rPr>
                <a:t>，非常适合初学电子技术的用户使用。</a:t>
              </a:r>
              <a:endParaRPr lang="zh-CN" sz="2000" dirty="0">
                <a:solidFill>
                  <a:srgbClr val="C00000"/>
                </a:solidFill>
                <a:latin typeface="微软雅黑" panose="020B0503020204020204" charset="-122"/>
                <a:ea typeface="微软雅黑" panose="020B0503020204020204" charset="-122"/>
              </a:endParaRPr>
            </a:p>
          </p:txBody>
        </p:sp>
      </p:grpSp>
      <p:grpSp>
        <p:nvGrpSpPr>
          <p:cNvPr id="8" name="组合 7">
            <a:extLst>
              <a:ext uri="{FF2B5EF4-FFF2-40B4-BE49-F238E27FC236}">
                <a16:creationId xmlns:a16="http://schemas.microsoft.com/office/drawing/2014/main" id="{2A6885A9-5214-8516-304D-7EC9BDD0EA7B}"/>
              </a:ext>
            </a:extLst>
          </p:cNvPr>
          <p:cNvGrpSpPr/>
          <p:nvPr/>
        </p:nvGrpSpPr>
        <p:grpSpPr>
          <a:xfrm>
            <a:off x="7623175" y="822325"/>
            <a:ext cx="4275455" cy="1691640"/>
            <a:chOff x="11284" y="6200"/>
            <a:chExt cx="6733" cy="2664"/>
          </a:xfrm>
        </p:grpSpPr>
        <p:pic>
          <p:nvPicPr>
            <p:cNvPr id="12" name="https://photo-static-api.fotomore.com/creative/vcg/400/new/VCG41N1550407997.jpg?uid=386&amp;timestamp=1692330026&amp;sign=b9ac666cec1209cbd2261c70732f2120" descr="D:/Desktop/微信图片_20240122231546.png微信图片_20240122231546">
              <a:extLst>
                <a:ext uri="{FF2B5EF4-FFF2-40B4-BE49-F238E27FC236}">
                  <a16:creationId xmlns:a16="http://schemas.microsoft.com/office/drawing/2014/main" id="{2A42EAD7-D98F-48B3-1D18-80FF898D36A8}"/>
                </a:ext>
              </a:extLst>
            </p:cNvPr>
            <p:cNvPicPr>
              <a:picLocks noChangeAspect="1"/>
            </p:cNvPicPr>
            <p:nvPr>
              <p:custDataLst>
                <p:tags r:id="rId14"/>
              </p:custDataLst>
            </p:nvPr>
          </p:nvPicPr>
          <p:blipFill>
            <a:blip r:embed="rId21"/>
            <a:srcRect l="19" t="-24" r="462" b="24"/>
            <a:stretch>
              <a:fillRect/>
            </a:stretch>
          </p:blipFill>
          <p:spPr>
            <a:xfrm>
              <a:off x="11284" y="6200"/>
              <a:ext cx="6733" cy="2113"/>
            </a:xfrm>
            <a:prstGeom prst="rect">
              <a:avLst/>
            </a:prstGeom>
            <a:effectLst>
              <a:outerShdw blurRad="50800" dist="38100" dir="2700000" algn="tl" rotWithShape="0">
                <a:prstClr val="black">
                  <a:alpha val="40000"/>
                </a:prstClr>
              </a:outerShdw>
            </a:effectLst>
          </p:spPr>
        </p:pic>
        <p:sp>
          <p:nvSpPr>
            <p:cNvPr id="2" name="文本框 1">
              <a:extLst>
                <a:ext uri="{FF2B5EF4-FFF2-40B4-BE49-F238E27FC236}">
                  <a16:creationId xmlns:a16="http://schemas.microsoft.com/office/drawing/2014/main" id="{9AF2565A-CDBC-D615-E7D0-D5A87D1F20CC}"/>
                </a:ext>
              </a:extLst>
            </p:cNvPr>
            <p:cNvSpPr txBox="1"/>
            <p:nvPr>
              <p:custDataLst>
                <p:tags r:id="rId15"/>
              </p:custDataLst>
            </p:nvPr>
          </p:nvSpPr>
          <p:spPr>
            <a:xfrm>
              <a:off x="12486" y="8333"/>
              <a:ext cx="4360" cy="531"/>
            </a:xfrm>
            <a:prstGeom prst="rect">
              <a:avLst/>
            </a:prstGeom>
            <a:noFill/>
          </p:spPr>
          <p:txBody>
            <a:bodyPr wrap="square" rtlCol="0">
              <a:spAutoFit/>
            </a:bodyPr>
            <a:lstStyle/>
            <a:p>
              <a:pPr algn="ctr"/>
              <a:r>
                <a:rPr lang="en-US" altLang="zh-CN" sz="1600" dirty="0">
                  <a:solidFill>
                    <a:schemeClr val="tx1">
                      <a:lumMod val="65000"/>
                      <a:lumOff val="35000"/>
                    </a:schemeClr>
                  </a:solidFill>
                  <a:latin typeface="微软雅黑" panose="020B0503020204020204" charset="-122"/>
                  <a:ea typeface="微软雅黑" panose="020B0503020204020204" charset="-122"/>
                </a:rPr>
                <a:t>130</a:t>
              </a:r>
              <a:r>
                <a:rPr lang="zh-CN" altLang="en-US" sz="1600" dirty="0">
                  <a:solidFill>
                    <a:schemeClr val="tx1">
                      <a:lumMod val="65000"/>
                      <a:lumOff val="35000"/>
                    </a:schemeClr>
                  </a:solidFill>
                  <a:latin typeface="微软雅黑" panose="020B0503020204020204" charset="-122"/>
                  <a:ea typeface="微软雅黑" panose="020B0503020204020204" charset="-122"/>
                </a:rPr>
                <a:t>线面包板</a:t>
              </a:r>
            </a:p>
          </p:txBody>
        </p:sp>
      </p:grpSp>
      <p:pic>
        <p:nvPicPr>
          <p:cNvPr id="10" name="图片 9">
            <a:extLst>
              <a:ext uri="{FF2B5EF4-FFF2-40B4-BE49-F238E27FC236}">
                <a16:creationId xmlns:a16="http://schemas.microsoft.com/office/drawing/2014/main" id="{FE6E09A1-978B-3724-393B-94D31F9CCC98}"/>
              </a:ext>
            </a:extLst>
          </p:cNvPr>
          <p:cNvPicPr>
            <a:picLocks noChangeAspect="1"/>
          </p:cNvPicPr>
          <p:nvPr/>
        </p:nvPicPr>
        <p:blipFill>
          <a:blip r:embed="rId22"/>
          <a:srcRect b="13812"/>
          <a:stretch>
            <a:fillRect/>
          </a:stretch>
        </p:blipFill>
        <p:spPr>
          <a:xfrm>
            <a:off x="7623175" y="2672080"/>
            <a:ext cx="4275455" cy="2080260"/>
          </a:xfrm>
          <a:prstGeom prst="rect">
            <a:avLst/>
          </a:prstGeom>
          <a:effectLst>
            <a:outerShdw blurRad="50800" dist="38100" dir="2700000" algn="tl" rotWithShape="0">
              <a:prstClr val="black">
                <a:alpha val="40000"/>
              </a:prstClr>
            </a:outerShdw>
          </a:effectLst>
        </p:spPr>
      </p:pic>
      <p:sp>
        <p:nvSpPr>
          <p:cNvPr id="11" name="文本框 10">
            <a:extLst>
              <a:ext uri="{FF2B5EF4-FFF2-40B4-BE49-F238E27FC236}">
                <a16:creationId xmlns:a16="http://schemas.microsoft.com/office/drawing/2014/main" id="{D04E20FC-CD8F-32EC-5C5B-441DADD18019}"/>
              </a:ext>
            </a:extLst>
          </p:cNvPr>
          <p:cNvSpPr txBox="1"/>
          <p:nvPr>
            <p:custDataLst>
              <p:tags r:id="rId2"/>
            </p:custDataLst>
          </p:nvPr>
        </p:nvSpPr>
        <p:spPr>
          <a:xfrm>
            <a:off x="8513445" y="4783455"/>
            <a:ext cx="2768600" cy="337185"/>
          </a:xfrm>
          <a:prstGeom prst="rect">
            <a:avLst/>
          </a:prstGeom>
          <a:noFill/>
        </p:spPr>
        <p:txBody>
          <a:bodyPr wrap="square" rtlCol="0">
            <a:spAutoFit/>
          </a:bodyPr>
          <a:lstStyle/>
          <a:p>
            <a:pPr algn="ctr"/>
            <a:r>
              <a:rPr lang="en-US" altLang="zh-CN" sz="1600" dirty="0">
                <a:solidFill>
                  <a:schemeClr val="tx1">
                    <a:lumMod val="65000"/>
                    <a:lumOff val="35000"/>
                  </a:schemeClr>
                </a:solidFill>
                <a:latin typeface="微软雅黑" panose="020B0503020204020204" charset="-122"/>
                <a:ea typeface="微软雅黑" panose="020B0503020204020204" charset="-122"/>
              </a:rPr>
              <a:t>130</a:t>
            </a:r>
            <a:r>
              <a:rPr lang="zh-CN" altLang="en-US" sz="1600" dirty="0">
                <a:solidFill>
                  <a:schemeClr val="tx1">
                    <a:lumMod val="65000"/>
                    <a:lumOff val="35000"/>
                  </a:schemeClr>
                </a:solidFill>
                <a:latin typeface="微软雅黑" panose="020B0503020204020204" charset="-122"/>
                <a:ea typeface="微软雅黑" panose="020B0503020204020204" charset="-122"/>
              </a:rPr>
              <a:t>线面包板背面</a:t>
            </a:r>
          </a:p>
        </p:txBody>
      </p:sp>
      <p:cxnSp>
        <p:nvCxnSpPr>
          <p:cNvPr id="15" name="直接连接符 14">
            <a:extLst>
              <a:ext uri="{FF2B5EF4-FFF2-40B4-BE49-F238E27FC236}">
                <a16:creationId xmlns:a16="http://schemas.microsoft.com/office/drawing/2014/main" id="{0E272C84-2EA5-04A9-BF02-5FE41E05D354}"/>
              </a:ext>
            </a:extLst>
          </p:cNvPr>
          <p:cNvCxnSpPr/>
          <p:nvPr/>
        </p:nvCxnSpPr>
        <p:spPr>
          <a:xfrm>
            <a:off x="10592435" y="3138170"/>
            <a:ext cx="0" cy="443865"/>
          </a:xfrm>
          <a:prstGeom prst="line">
            <a:avLst/>
          </a:prstGeom>
          <a:ln w="38100">
            <a:solidFill>
              <a:srgbClr val="C00000"/>
            </a:solidFill>
          </a:ln>
        </p:spPr>
        <p:style>
          <a:lnRef idx="2">
            <a:schemeClr val="accent1"/>
          </a:lnRef>
          <a:fillRef idx="0">
            <a:srgbClr val="FFFFFF"/>
          </a:fillRef>
          <a:effectRef idx="0">
            <a:srgbClr val="FFFFFF"/>
          </a:effectRef>
          <a:fontRef idx="minor">
            <a:schemeClr val="tx1"/>
          </a:fontRef>
        </p:style>
      </p:cxnSp>
      <p:cxnSp>
        <p:nvCxnSpPr>
          <p:cNvPr id="18" name="直接连接符 17">
            <a:extLst>
              <a:ext uri="{FF2B5EF4-FFF2-40B4-BE49-F238E27FC236}">
                <a16:creationId xmlns:a16="http://schemas.microsoft.com/office/drawing/2014/main" id="{9332BB05-AA07-8E3B-2ED9-003B9A12D4E9}"/>
              </a:ext>
            </a:extLst>
          </p:cNvPr>
          <p:cNvCxnSpPr/>
          <p:nvPr/>
        </p:nvCxnSpPr>
        <p:spPr>
          <a:xfrm>
            <a:off x="10485120" y="3138170"/>
            <a:ext cx="0" cy="443865"/>
          </a:xfrm>
          <a:prstGeom prst="line">
            <a:avLst/>
          </a:prstGeom>
          <a:ln w="38100">
            <a:solidFill>
              <a:srgbClr val="C00000"/>
            </a:solidFill>
          </a:ln>
        </p:spPr>
        <p:style>
          <a:lnRef idx="2">
            <a:schemeClr val="accent1"/>
          </a:lnRef>
          <a:fillRef idx="0">
            <a:srgbClr val="FFFFFF"/>
          </a:fillRef>
          <a:effectRef idx="0">
            <a:srgbClr val="FFFFFF"/>
          </a:effectRef>
          <a:fontRef idx="minor">
            <a:schemeClr val="tx1"/>
          </a:fontRef>
        </p:style>
      </p:cxnSp>
      <p:cxnSp>
        <p:nvCxnSpPr>
          <p:cNvPr id="20" name="直接连接符 19">
            <a:extLst>
              <a:ext uri="{FF2B5EF4-FFF2-40B4-BE49-F238E27FC236}">
                <a16:creationId xmlns:a16="http://schemas.microsoft.com/office/drawing/2014/main" id="{D6DC1AA5-5493-2435-B97A-31CE1456BF86}"/>
              </a:ext>
            </a:extLst>
          </p:cNvPr>
          <p:cNvCxnSpPr/>
          <p:nvPr/>
        </p:nvCxnSpPr>
        <p:spPr>
          <a:xfrm>
            <a:off x="10400665" y="3138170"/>
            <a:ext cx="0" cy="443865"/>
          </a:xfrm>
          <a:prstGeom prst="line">
            <a:avLst/>
          </a:prstGeom>
          <a:ln w="38100">
            <a:solidFill>
              <a:srgbClr val="C00000"/>
            </a:solidFill>
          </a:ln>
        </p:spPr>
        <p:style>
          <a:lnRef idx="2">
            <a:schemeClr val="accent1"/>
          </a:lnRef>
          <a:fillRef idx="0">
            <a:srgbClr val="FFFFFF"/>
          </a:fillRef>
          <a:effectRef idx="0">
            <a:srgbClr val="FFFFFF"/>
          </a:effectRef>
          <a:fontRef idx="minor">
            <a:schemeClr val="tx1"/>
          </a:fontRef>
        </p:style>
      </p:cxnSp>
      <p:cxnSp>
        <p:nvCxnSpPr>
          <p:cNvPr id="21" name="直接连接符 20">
            <a:extLst>
              <a:ext uri="{FF2B5EF4-FFF2-40B4-BE49-F238E27FC236}">
                <a16:creationId xmlns:a16="http://schemas.microsoft.com/office/drawing/2014/main" id="{92390A5E-DAA6-94C6-6DE4-678A5F669D94}"/>
              </a:ext>
            </a:extLst>
          </p:cNvPr>
          <p:cNvCxnSpPr/>
          <p:nvPr>
            <p:custDataLst>
              <p:tags r:id="rId3"/>
            </p:custDataLst>
          </p:nvPr>
        </p:nvCxnSpPr>
        <p:spPr>
          <a:xfrm>
            <a:off x="9488170" y="3028315"/>
            <a:ext cx="1116000" cy="0"/>
          </a:xfrm>
          <a:prstGeom prst="line">
            <a:avLst/>
          </a:prstGeom>
          <a:ln w="38100">
            <a:solidFill>
              <a:srgbClr val="C00000"/>
            </a:solidFill>
          </a:ln>
        </p:spPr>
        <p:style>
          <a:lnRef idx="2">
            <a:schemeClr val="accent1"/>
          </a:lnRef>
          <a:fillRef idx="0">
            <a:srgbClr val="FFFFFF"/>
          </a:fillRef>
          <a:effectRef idx="0">
            <a:srgbClr val="FFFFFF"/>
          </a:effectRef>
          <a:fontRef idx="minor">
            <a:schemeClr val="tx1"/>
          </a:fontRef>
        </p:style>
      </p:cxnSp>
      <p:sp>
        <p:nvSpPr>
          <p:cNvPr id="23" name="文本框 22">
            <a:extLst>
              <a:ext uri="{FF2B5EF4-FFF2-40B4-BE49-F238E27FC236}">
                <a16:creationId xmlns:a16="http://schemas.microsoft.com/office/drawing/2014/main" id="{4341EDDF-F516-7C85-9346-E231A3E38FB7}"/>
              </a:ext>
            </a:extLst>
          </p:cNvPr>
          <p:cNvSpPr txBox="1"/>
          <p:nvPr>
            <p:custDataLst>
              <p:tags r:id="rId4"/>
            </p:custDataLst>
          </p:nvPr>
        </p:nvSpPr>
        <p:spPr>
          <a:xfrm>
            <a:off x="10485120" y="2526665"/>
            <a:ext cx="1466215" cy="373380"/>
          </a:xfrm>
          <a:prstGeom prst="rect">
            <a:avLst/>
          </a:prstGeom>
          <a:noFill/>
          <a:ln w="28575" cmpd="sng">
            <a:solidFill>
              <a:srgbClr val="C00000">
                <a:alpha val="54000"/>
              </a:srgbClr>
            </a:solidFill>
            <a:prstDash val="sysDash"/>
          </a:ln>
        </p:spPr>
        <p:txBody>
          <a:bodyPr wrap="square" rtlCol="0">
            <a:noAutofit/>
          </a:bodyPr>
          <a:lstStyle/>
          <a:p>
            <a:pPr algn="ctr"/>
            <a:r>
              <a:rPr lang="zh-CN" altLang="en-US" b="1">
                <a:solidFill>
                  <a:srgbClr val="C00000"/>
                </a:solidFill>
                <a:latin typeface="微软雅黑" panose="020B0503020204020204" charset="-122"/>
                <a:ea typeface="微软雅黑" panose="020B0503020204020204" charset="-122"/>
              </a:rPr>
              <a:t>内部导通</a:t>
            </a:r>
          </a:p>
        </p:txBody>
      </p:sp>
      <p:sp>
        <p:nvSpPr>
          <p:cNvPr id="29" name="文本框 28">
            <a:extLst>
              <a:ext uri="{FF2B5EF4-FFF2-40B4-BE49-F238E27FC236}">
                <a16:creationId xmlns:a16="http://schemas.microsoft.com/office/drawing/2014/main" id="{F6ABA094-07AE-0464-3A25-E4052A597F91}"/>
              </a:ext>
            </a:extLst>
          </p:cNvPr>
          <p:cNvSpPr txBox="1"/>
          <p:nvPr>
            <p:custDataLst>
              <p:tags r:id="rId5"/>
            </p:custDataLst>
          </p:nvPr>
        </p:nvSpPr>
        <p:spPr>
          <a:xfrm>
            <a:off x="7600315" y="5614670"/>
            <a:ext cx="3362325" cy="457562"/>
          </a:xfrm>
          <a:prstGeom prst="roundRect">
            <a:avLst>
              <a:gd name="adj" fmla="val 33300"/>
            </a:avLst>
          </a:prstGeom>
          <a:solidFill>
            <a:schemeClr val="accent1">
              <a:alpha val="30000"/>
            </a:schemeClr>
          </a:solidFill>
          <a:ln w="28575" cmpd="sng">
            <a:solidFill>
              <a:schemeClr val="accent1">
                <a:shade val="50000"/>
              </a:schemeClr>
            </a:solidFill>
            <a:prstDash val="solid"/>
          </a:ln>
        </p:spPr>
        <p:txBody>
          <a:bodyPr wrap="square">
            <a:spAutoFit/>
          </a:bodyPr>
          <a:lstStyle/>
          <a:p>
            <a:pPr indent="0"/>
            <a:r>
              <a:rPr lang="en-US" altLang="zh-CN" b="0">
                <a:latin typeface="微软雅黑" panose="020B0503020204020204" charset="-122"/>
                <a:ea typeface="微软雅黑" panose="020B0503020204020204" charset="-122"/>
              </a:rPr>
              <a:t>X</a:t>
            </a:r>
            <a:r>
              <a:rPr lang="zh-CN" altLang="en-US" b="0">
                <a:latin typeface="微软雅黑" panose="020B0503020204020204" charset="-122"/>
                <a:ea typeface="微软雅黑" panose="020B0503020204020204" charset="-122"/>
              </a:rPr>
              <a:t>通常接电源正极，</a:t>
            </a:r>
            <a:r>
              <a:rPr lang="en-US" altLang="zh-CN" b="0">
                <a:latin typeface="微软雅黑" panose="020B0503020204020204" charset="-122"/>
                <a:ea typeface="微软雅黑" panose="020B0503020204020204" charset="-122"/>
              </a:rPr>
              <a:t>Y</a:t>
            </a:r>
            <a:r>
              <a:rPr lang="zh-CN" altLang="en-US" b="0">
                <a:latin typeface="微软雅黑" panose="020B0503020204020204" charset="-122"/>
                <a:ea typeface="微软雅黑" panose="020B0503020204020204" charset="-122"/>
              </a:rPr>
              <a:t>通常接地</a:t>
            </a:r>
          </a:p>
        </p:txBody>
      </p:sp>
      <p:grpSp>
        <p:nvGrpSpPr>
          <p:cNvPr id="45" name="组合 44">
            <a:extLst>
              <a:ext uri="{FF2B5EF4-FFF2-40B4-BE49-F238E27FC236}">
                <a16:creationId xmlns:a16="http://schemas.microsoft.com/office/drawing/2014/main" id="{770233AE-EA65-FBD3-85D2-71F148448E03}"/>
              </a:ext>
            </a:extLst>
          </p:cNvPr>
          <p:cNvGrpSpPr/>
          <p:nvPr/>
        </p:nvGrpSpPr>
        <p:grpSpPr>
          <a:xfrm>
            <a:off x="490220" y="3987800"/>
            <a:ext cx="6856730" cy="2334895"/>
            <a:chOff x="772" y="5884"/>
            <a:chExt cx="10798" cy="3677"/>
          </a:xfrm>
        </p:grpSpPr>
        <p:grpSp>
          <p:nvGrpSpPr>
            <p:cNvPr id="32" name="组合 31">
              <a:extLst>
                <a:ext uri="{FF2B5EF4-FFF2-40B4-BE49-F238E27FC236}">
                  <a16:creationId xmlns:a16="http://schemas.microsoft.com/office/drawing/2014/main" id="{BB4667A4-3D1D-D5C3-9084-02F756B54B26}"/>
                </a:ext>
              </a:extLst>
            </p:cNvPr>
            <p:cNvGrpSpPr/>
            <p:nvPr/>
          </p:nvGrpSpPr>
          <p:grpSpPr>
            <a:xfrm>
              <a:off x="772" y="6547"/>
              <a:ext cx="10798" cy="3015"/>
              <a:chOff x="772" y="6259"/>
              <a:chExt cx="10798" cy="3015"/>
            </a:xfrm>
          </p:grpSpPr>
          <p:pic>
            <p:nvPicPr>
              <p:cNvPr id="27" name="图片 26">
                <a:extLst>
                  <a:ext uri="{FF2B5EF4-FFF2-40B4-BE49-F238E27FC236}">
                    <a16:creationId xmlns:a16="http://schemas.microsoft.com/office/drawing/2014/main" id="{2BB25C9F-AB11-6827-BCDA-68991DC574CB}"/>
                  </a:ext>
                </a:extLst>
              </p:cNvPr>
              <p:cNvPicPr>
                <a:picLocks noChangeAspect="1"/>
              </p:cNvPicPr>
              <p:nvPr>
                <p:custDataLst>
                  <p:tags r:id="rId10"/>
                </p:custDataLst>
              </p:nvPr>
            </p:nvPicPr>
            <p:blipFill>
              <a:blip r:embed="rId23"/>
              <a:stretch>
                <a:fillRect/>
              </a:stretch>
            </p:blipFill>
            <p:spPr>
              <a:xfrm>
                <a:off x="772" y="6259"/>
                <a:ext cx="10799" cy="2623"/>
              </a:xfrm>
              <a:prstGeom prst="rect">
                <a:avLst/>
              </a:prstGeom>
            </p:spPr>
          </p:pic>
          <p:sp>
            <p:nvSpPr>
              <p:cNvPr id="28" name="文本框 27">
                <a:extLst>
                  <a:ext uri="{FF2B5EF4-FFF2-40B4-BE49-F238E27FC236}">
                    <a16:creationId xmlns:a16="http://schemas.microsoft.com/office/drawing/2014/main" id="{A78E19C3-AF85-EF2B-4ECB-CEF32636686C}"/>
                  </a:ext>
                </a:extLst>
              </p:cNvPr>
              <p:cNvSpPr txBox="1"/>
              <p:nvPr>
                <p:custDataLst>
                  <p:tags r:id="rId11"/>
                </p:custDataLst>
              </p:nvPr>
            </p:nvSpPr>
            <p:spPr>
              <a:xfrm>
                <a:off x="3551" y="8744"/>
                <a:ext cx="4360" cy="531"/>
              </a:xfrm>
              <a:prstGeom prst="rect">
                <a:avLst/>
              </a:prstGeom>
              <a:noFill/>
            </p:spPr>
            <p:txBody>
              <a:bodyPr wrap="square" rtlCol="0">
                <a:spAutoFit/>
              </a:bodyPr>
              <a:lstStyle/>
              <a:p>
                <a:pPr algn="ctr"/>
                <a:r>
                  <a:rPr lang="en-US" altLang="zh-CN" sz="1600" dirty="0">
                    <a:solidFill>
                      <a:schemeClr val="tx1">
                        <a:lumMod val="65000"/>
                        <a:lumOff val="35000"/>
                      </a:schemeClr>
                    </a:solidFill>
                    <a:latin typeface="微软雅黑" panose="020B0503020204020204" charset="-122"/>
                    <a:ea typeface="微软雅黑" panose="020B0503020204020204" charset="-122"/>
                  </a:rPr>
                  <a:t>130</a:t>
                </a:r>
                <a:r>
                  <a:rPr lang="zh-CN" altLang="en-US" sz="1600" dirty="0">
                    <a:solidFill>
                      <a:schemeClr val="tx1">
                        <a:lumMod val="65000"/>
                        <a:lumOff val="35000"/>
                      </a:schemeClr>
                    </a:solidFill>
                    <a:latin typeface="微软雅黑" panose="020B0503020204020204" charset="-122"/>
                    <a:ea typeface="微软雅黑" panose="020B0503020204020204" charset="-122"/>
                  </a:rPr>
                  <a:t>线面包板连接关系</a:t>
                </a:r>
              </a:p>
            </p:txBody>
          </p:sp>
          <p:sp>
            <p:nvSpPr>
              <p:cNvPr id="30" name="文本框 29">
                <a:extLst>
                  <a:ext uri="{FF2B5EF4-FFF2-40B4-BE49-F238E27FC236}">
                    <a16:creationId xmlns:a16="http://schemas.microsoft.com/office/drawing/2014/main" id="{4317EE83-2214-1B44-D654-7DD48ED5341D}"/>
                  </a:ext>
                </a:extLst>
              </p:cNvPr>
              <p:cNvSpPr txBox="1"/>
              <p:nvPr>
                <p:custDataLst>
                  <p:tags r:id="rId12"/>
                </p:custDataLst>
              </p:nvPr>
            </p:nvSpPr>
            <p:spPr>
              <a:xfrm>
                <a:off x="10522" y="6268"/>
                <a:ext cx="700" cy="531"/>
              </a:xfrm>
              <a:prstGeom prst="rect">
                <a:avLst/>
              </a:prstGeom>
              <a:noFill/>
            </p:spPr>
            <p:txBody>
              <a:bodyPr wrap="square" rtlCol="0">
                <a:spAutoFit/>
              </a:bodyPr>
              <a:lstStyle/>
              <a:p>
                <a:pPr algn="ctr"/>
                <a:r>
                  <a:rPr lang="en-US" sz="1600" b="1" dirty="0">
                    <a:solidFill>
                      <a:schemeClr val="accent1">
                        <a:lumMod val="50000"/>
                      </a:schemeClr>
                    </a:solidFill>
                    <a:latin typeface="微软雅黑" panose="020B0503020204020204" charset="-122"/>
                    <a:ea typeface="微软雅黑" panose="020B0503020204020204" charset="-122"/>
                  </a:rPr>
                  <a:t>X</a:t>
                </a:r>
              </a:p>
            </p:txBody>
          </p:sp>
          <p:sp>
            <p:nvSpPr>
              <p:cNvPr id="31" name="文本框 30">
                <a:extLst>
                  <a:ext uri="{FF2B5EF4-FFF2-40B4-BE49-F238E27FC236}">
                    <a16:creationId xmlns:a16="http://schemas.microsoft.com/office/drawing/2014/main" id="{5B1B26E8-BE2D-4807-7B46-5D780E60D8E2}"/>
                  </a:ext>
                </a:extLst>
              </p:cNvPr>
              <p:cNvSpPr txBox="1"/>
              <p:nvPr>
                <p:custDataLst>
                  <p:tags r:id="rId13"/>
                </p:custDataLst>
              </p:nvPr>
            </p:nvSpPr>
            <p:spPr>
              <a:xfrm>
                <a:off x="10522" y="8284"/>
                <a:ext cx="700" cy="531"/>
              </a:xfrm>
              <a:prstGeom prst="rect">
                <a:avLst/>
              </a:prstGeom>
              <a:noFill/>
            </p:spPr>
            <p:txBody>
              <a:bodyPr wrap="square" rtlCol="0">
                <a:spAutoFit/>
              </a:bodyPr>
              <a:lstStyle/>
              <a:p>
                <a:pPr algn="ctr"/>
                <a:r>
                  <a:rPr lang="en-US" sz="1600" b="1" dirty="0">
                    <a:solidFill>
                      <a:schemeClr val="accent1">
                        <a:lumMod val="50000"/>
                      </a:schemeClr>
                    </a:solidFill>
                    <a:latin typeface="微软雅黑" panose="020B0503020204020204" charset="-122"/>
                    <a:ea typeface="微软雅黑" panose="020B0503020204020204" charset="-122"/>
                  </a:rPr>
                  <a:t>Y</a:t>
                </a:r>
              </a:p>
            </p:txBody>
          </p:sp>
        </p:grpSp>
        <p:sp>
          <p:nvSpPr>
            <p:cNvPr id="33" name="右大括号 32">
              <a:extLst>
                <a:ext uri="{FF2B5EF4-FFF2-40B4-BE49-F238E27FC236}">
                  <a16:creationId xmlns:a16="http://schemas.microsoft.com/office/drawing/2014/main" id="{9ABCFE42-B576-43F9-AD7C-E5BE1FDBF13C}"/>
                </a:ext>
              </a:extLst>
            </p:cNvPr>
            <p:cNvSpPr/>
            <p:nvPr/>
          </p:nvSpPr>
          <p:spPr>
            <a:xfrm rot="16200000">
              <a:off x="3048" y="5036"/>
              <a:ext cx="242" cy="3192"/>
            </a:xfrm>
            <a:prstGeom prst="rightBrace">
              <a:avLst>
                <a:gd name="adj1" fmla="val 196280"/>
                <a:gd name="adj2" fmla="val 50000"/>
              </a:avLst>
            </a:prstGeom>
            <a:ln w="25400">
              <a:solidFill>
                <a:schemeClr val="accent1"/>
              </a:solidFill>
            </a:ln>
          </p:spPr>
          <p:style>
            <a:lnRef idx="2">
              <a:schemeClr val="accent1"/>
            </a:lnRef>
            <a:fillRef idx="0">
              <a:srgbClr val="FFFFFF"/>
            </a:fillRef>
            <a:effectRef idx="0">
              <a:srgbClr val="FFFFFF"/>
            </a:effectRef>
            <a:fontRef idx="minor">
              <a:schemeClr val="tx1"/>
            </a:fontRef>
          </p:style>
          <p:txBody>
            <a:bodyPr rtlCol="0" anchor="ctr"/>
            <a:lstStyle/>
            <a:p>
              <a:pPr algn="ctr"/>
              <a:endParaRPr lang="zh-CN" altLang="en-US"/>
            </a:p>
          </p:txBody>
        </p:sp>
        <p:sp>
          <p:nvSpPr>
            <p:cNvPr id="40" name="右大括号 39">
              <a:extLst>
                <a:ext uri="{FF2B5EF4-FFF2-40B4-BE49-F238E27FC236}">
                  <a16:creationId xmlns:a16="http://schemas.microsoft.com/office/drawing/2014/main" id="{1489D53E-4166-9F02-50CD-9391B25F8A97}"/>
                </a:ext>
              </a:extLst>
            </p:cNvPr>
            <p:cNvSpPr/>
            <p:nvPr/>
          </p:nvSpPr>
          <p:spPr>
            <a:xfrm rot="16200000">
              <a:off x="9046" y="5036"/>
              <a:ext cx="242" cy="3192"/>
            </a:xfrm>
            <a:prstGeom prst="rightBrace">
              <a:avLst>
                <a:gd name="adj1" fmla="val 196280"/>
                <a:gd name="adj2" fmla="val 50000"/>
              </a:avLst>
            </a:prstGeom>
            <a:ln w="25400">
              <a:solidFill>
                <a:schemeClr val="accent1"/>
              </a:solidFill>
            </a:ln>
          </p:spPr>
          <p:style>
            <a:lnRef idx="2">
              <a:schemeClr val="accent1"/>
            </a:lnRef>
            <a:fillRef idx="0">
              <a:srgbClr val="FFFFFF"/>
            </a:fillRef>
            <a:effectRef idx="0">
              <a:srgbClr val="FFFFFF"/>
            </a:effectRef>
            <a:fontRef idx="minor">
              <a:schemeClr val="tx1"/>
            </a:fontRef>
          </p:style>
          <p:txBody>
            <a:bodyPr rtlCol="0" anchor="ctr"/>
            <a:lstStyle/>
            <a:p>
              <a:pPr algn="ctr"/>
              <a:endParaRPr lang="zh-CN" altLang="en-US"/>
            </a:p>
          </p:txBody>
        </p:sp>
        <p:sp>
          <p:nvSpPr>
            <p:cNvPr id="41" name="右大括号 40">
              <a:extLst>
                <a:ext uri="{FF2B5EF4-FFF2-40B4-BE49-F238E27FC236}">
                  <a16:creationId xmlns:a16="http://schemas.microsoft.com/office/drawing/2014/main" id="{366F324A-DE19-C9FC-04E3-2D93CF208C9B}"/>
                </a:ext>
              </a:extLst>
            </p:cNvPr>
            <p:cNvSpPr/>
            <p:nvPr/>
          </p:nvSpPr>
          <p:spPr>
            <a:xfrm rot="16200000">
              <a:off x="6040" y="5488"/>
              <a:ext cx="242" cy="2288"/>
            </a:xfrm>
            <a:prstGeom prst="rightBrace">
              <a:avLst>
                <a:gd name="adj1" fmla="val 196280"/>
                <a:gd name="adj2" fmla="val 50000"/>
              </a:avLst>
            </a:prstGeom>
            <a:ln w="25400">
              <a:solidFill>
                <a:schemeClr val="accent1"/>
              </a:solidFill>
            </a:ln>
          </p:spPr>
          <p:style>
            <a:lnRef idx="2">
              <a:schemeClr val="accent1"/>
            </a:lnRef>
            <a:fillRef idx="0">
              <a:srgbClr val="FFFFFF"/>
            </a:fillRef>
            <a:effectRef idx="0">
              <a:srgbClr val="FFFFFF"/>
            </a:effectRef>
            <a:fontRef idx="minor">
              <a:schemeClr val="tx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9C5E6561-AE52-5933-3C28-A002C02E9464}"/>
                </a:ext>
              </a:extLst>
            </p:cNvPr>
            <p:cNvSpPr txBox="1"/>
            <p:nvPr>
              <p:custDataLst>
                <p:tags r:id="rId7"/>
              </p:custDataLst>
            </p:nvPr>
          </p:nvSpPr>
          <p:spPr>
            <a:xfrm>
              <a:off x="989" y="5884"/>
              <a:ext cx="4360" cy="531"/>
            </a:xfrm>
            <a:prstGeom prst="rect">
              <a:avLst/>
            </a:prstGeom>
            <a:noFill/>
          </p:spPr>
          <p:txBody>
            <a:bodyPr wrap="square" rtlCol="0">
              <a:spAutoFit/>
            </a:bodyPr>
            <a:lstStyle/>
            <a:p>
              <a:pPr algn="ctr"/>
              <a:r>
                <a:rPr lang="en-US" altLang="zh-CN" sz="1600" dirty="0">
                  <a:solidFill>
                    <a:schemeClr val="accent1">
                      <a:lumMod val="50000"/>
                    </a:schemeClr>
                  </a:solidFill>
                  <a:latin typeface="微软雅黑" panose="020B0503020204020204" charset="-122"/>
                  <a:ea typeface="微软雅黑" panose="020B0503020204020204" charset="-122"/>
                </a:rPr>
                <a:t>4</a:t>
              </a:r>
              <a:r>
                <a:rPr lang="zh-CN" altLang="en-US" sz="1600" dirty="0">
                  <a:solidFill>
                    <a:schemeClr val="accent1">
                      <a:lumMod val="50000"/>
                    </a:schemeClr>
                  </a:solidFill>
                  <a:latin typeface="微软雅黑" panose="020B0503020204020204" charset="-122"/>
                  <a:ea typeface="微软雅黑" panose="020B0503020204020204" charset="-122"/>
                </a:rPr>
                <a:t>组导通</a:t>
              </a:r>
            </a:p>
          </p:txBody>
        </p:sp>
        <p:sp>
          <p:nvSpPr>
            <p:cNvPr id="43" name="文本框 42">
              <a:extLst>
                <a:ext uri="{FF2B5EF4-FFF2-40B4-BE49-F238E27FC236}">
                  <a16:creationId xmlns:a16="http://schemas.microsoft.com/office/drawing/2014/main" id="{FEA87BC6-42A3-9BE3-B23C-161C8EA478BE}"/>
                </a:ext>
              </a:extLst>
            </p:cNvPr>
            <p:cNvSpPr txBox="1"/>
            <p:nvPr>
              <p:custDataLst>
                <p:tags r:id="rId8"/>
              </p:custDataLst>
            </p:nvPr>
          </p:nvSpPr>
          <p:spPr>
            <a:xfrm>
              <a:off x="3981" y="5884"/>
              <a:ext cx="4360" cy="531"/>
            </a:xfrm>
            <a:prstGeom prst="rect">
              <a:avLst/>
            </a:prstGeom>
            <a:noFill/>
          </p:spPr>
          <p:txBody>
            <a:bodyPr wrap="square" rtlCol="0">
              <a:spAutoFit/>
            </a:bodyPr>
            <a:lstStyle/>
            <a:p>
              <a:pPr algn="ctr"/>
              <a:r>
                <a:rPr lang="en-US" altLang="zh-CN" sz="1600" dirty="0">
                  <a:solidFill>
                    <a:schemeClr val="accent1">
                      <a:lumMod val="50000"/>
                    </a:schemeClr>
                  </a:solidFill>
                  <a:latin typeface="微软雅黑" panose="020B0503020204020204" charset="-122"/>
                  <a:ea typeface="微软雅黑" panose="020B0503020204020204" charset="-122"/>
                </a:rPr>
                <a:t>3</a:t>
              </a:r>
              <a:r>
                <a:rPr lang="zh-CN" altLang="en-US" sz="1600" dirty="0">
                  <a:solidFill>
                    <a:schemeClr val="accent1">
                      <a:lumMod val="50000"/>
                    </a:schemeClr>
                  </a:solidFill>
                  <a:latin typeface="微软雅黑" panose="020B0503020204020204" charset="-122"/>
                  <a:ea typeface="微软雅黑" panose="020B0503020204020204" charset="-122"/>
                </a:rPr>
                <a:t>组导通</a:t>
              </a:r>
            </a:p>
          </p:txBody>
        </p:sp>
        <p:sp>
          <p:nvSpPr>
            <p:cNvPr id="44" name="文本框 43">
              <a:extLst>
                <a:ext uri="{FF2B5EF4-FFF2-40B4-BE49-F238E27FC236}">
                  <a16:creationId xmlns:a16="http://schemas.microsoft.com/office/drawing/2014/main" id="{E5379790-A1D1-8515-EA32-39EC5AACF574}"/>
                </a:ext>
              </a:extLst>
            </p:cNvPr>
            <p:cNvSpPr txBox="1"/>
            <p:nvPr>
              <p:custDataLst>
                <p:tags r:id="rId9"/>
              </p:custDataLst>
            </p:nvPr>
          </p:nvSpPr>
          <p:spPr>
            <a:xfrm>
              <a:off x="6981" y="5884"/>
              <a:ext cx="4360" cy="531"/>
            </a:xfrm>
            <a:prstGeom prst="rect">
              <a:avLst/>
            </a:prstGeom>
            <a:noFill/>
          </p:spPr>
          <p:txBody>
            <a:bodyPr wrap="square" rtlCol="0">
              <a:spAutoFit/>
            </a:bodyPr>
            <a:lstStyle/>
            <a:p>
              <a:pPr algn="ctr"/>
              <a:r>
                <a:rPr lang="en-US" altLang="zh-CN" sz="1600" dirty="0">
                  <a:solidFill>
                    <a:schemeClr val="accent1">
                      <a:lumMod val="50000"/>
                    </a:schemeClr>
                  </a:solidFill>
                  <a:latin typeface="微软雅黑" panose="020B0503020204020204" charset="-122"/>
                  <a:ea typeface="微软雅黑" panose="020B0503020204020204" charset="-122"/>
                </a:rPr>
                <a:t>4</a:t>
              </a:r>
              <a:r>
                <a:rPr lang="zh-CN" altLang="en-US" sz="1600" dirty="0">
                  <a:solidFill>
                    <a:schemeClr val="accent1">
                      <a:lumMod val="50000"/>
                    </a:schemeClr>
                  </a:solidFill>
                  <a:latin typeface="微软雅黑" panose="020B0503020204020204" charset="-122"/>
                  <a:ea typeface="微软雅黑" panose="020B0503020204020204" charset="-122"/>
                </a:rPr>
                <a:t>组导通</a:t>
              </a:r>
            </a:p>
          </p:txBody>
        </p:sp>
      </p:grpSp>
      <p:cxnSp>
        <p:nvCxnSpPr>
          <p:cNvPr id="46" name="直接箭头连接符 45">
            <a:extLst>
              <a:ext uri="{FF2B5EF4-FFF2-40B4-BE49-F238E27FC236}">
                <a16:creationId xmlns:a16="http://schemas.microsoft.com/office/drawing/2014/main" id="{2026D58B-9EE1-48F8-9F23-C77FA157FD2B}"/>
              </a:ext>
            </a:extLst>
          </p:cNvPr>
          <p:cNvCxnSpPr/>
          <p:nvPr/>
        </p:nvCxnSpPr>
        <p:spPr>
          <a:xfrm flipH="1" flipV="1">
            <a:off x="7018020" y="4770755"/>
            <a:ext cx="480060" cy="998220"/>
          </a:xfrm>
          <a:prstGeom prst="straightConnector1">
            <a:avLst/>
          </a:prstGeom>
          <a:ln w="28575">
            <a:gradFill>
              <a:gsLst>
                <a:gs pos="0">
                  <a:schemeClr val="accent1">
                    <a:lumMod val="5000"/>
                    <a:lumOff val="95000"/>
                  </a:schemeClr>
                </a:gs>
                <a:gs pos="57000">
                  <a:srgbClr val="264787"/>
                </a:gs>
              </a:gsLst>
              <a:lin ang="5400000" scaled="1"/>
            </a:gradFill>
            <a:tailEnd type="triangle" w="med" len="lg"/>
          </a:ln>
        </p:spPr>
        <p:style>
          <a:lnRef idx="2">
            <a:schemeClr val="accent1"/>
          </a:lnRef>
          <a:fillRef idx="0">
            <a:srgbClr val="FFFFFF"/>
          </a:fillRef>
          <a:effectRef idx="0">
            <a:srgbClr val="FFFFFF"/>
          </a:effectRef>
          <a:fontRef idx="minor">
            <a:schemeClr val="tx1"/>
          </a:fontRef>
        </p:style>
      </p:cxnSp>
      <p:cxnSp>
        <p:nvCxnSpPr>
          <p:cNvPr id="47" name="直接箭头连接符 46">
            <a:extLst>
              <a:ext uri="{FF2B5EF4-FFF2-40B4-BE49-F238E27FC236}">
                <a16:creationId xmlns:a16="http://schemas.microsoft.com/office/drawing/2014/main" id="{5B229F6D-D01E-FAC3-E54C-562CEC81DC17}"/>
              </a:ext>
            </a:extLst>
          </p:cNvPr>
          <p:cNvCxnSpPr>
            <a:endCxn id="31" idx="3"/>
          </p:cNvCxnSpPr>
          <p:nvPr>
            <p:custDataLst>
              <p:tags r:id="rId6"/>
            </p:custDataLst>
          </p:nvPr>
        </p:nvCxnSpPr>
        <p:spPr>
          <a:xfrm flipH="1">
            <a:off x="7125970" y="5852795"/>
            <a:ext cx="364490" cy="10795"/>
          </a:xfrm>
          <a:prstGeom prst="straightConnector1">
            <a:avLst/>
          </a:prstGeom>
          <a:ln w="28575">
            <a:gradFill>
              <a:gsLst>
                <a:gs pos="0">
                  <a:schemeClr val="accent1">
                    <a:lumMod val="5000"/>
                    <a:lumOff val="95000"/>
                  </a:schemeClr>
                </a:gs>
                <a:gs pos="57000">
                  <a:srgbClr val="264787"/>
                </a:gs>
              </a:gsLst>
              <a:lin ang="0" scaled="1"/>
            </a:gradFill>
            <a:tailEnd type="triangle" w="med" len="lg"/>
          </a:ln>
        </p:spPr>
        <p:style>
          <a:lnRef idx="2">
            <a:schemeClr val="accent1"/>
          </a:lnRef>
          <a:fillRef idx="0">
            <a:srgbClr val="FFFFFF"/>
          </a:fillRef>
          <a:effectRef idx="0">
            <a:srgbClr val="FFFFFF"/>
          </a:effectRef>
          <a:fontRef idx="minor">
            <a:schemeClr val="tx1"/>
          </a:fontRef>
        </p:style>
      </p:cxnSp>
    </p:spTree>
    <p:custDataLst>
      <p:tags r:id="rId1"/>
    </p:custDataLst>
    <p:extLst>
      <p:ext uri="{BB962C8B-B14F-4D97-AF65-F5344CB8AC3E}">
        <p14:creationId xmlns:p14="http://schemas.microsoft.com/office/powerpoint/2010/main" val="3138310906"/>
      </p:ext>
    </p:ext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E5EE2460-1D7B-C56A-7CFD-F41706F4081D}"/>
              </a:ext>
            </a:extLst>
          </p:cNvPr>
          <p:cNvSpPr txBox="1"/>
          <p:nvPr/>
        </p:nvSpPr>
        <p:spPr>
          <a:xfrm>
            <a:off x="730250" y="2922739"/>
            <a:ext cx="3942303" cy="1984692"/>
          </a:xfrm>
          <a:prstGeom prst="rect">
            <a:avLst/>
          </a:prstGeom>
          <a:noFill/>
          <a:ln w="28575" cmpd="dbl">
            <a:solidFill>
              <a:schemeClr val="accent1">
                <a:shade val="50000"/>
              </a:schemeClr>
            </a:solidFill>
            <a:prstDash val="solid"/>
          </a:ln>
        </p:spPr>
        <p:txBody>
          <a:bodyPr wrap="square" rtlCol="0" anchor="t">
            <a:spAutoFit/>
          </a:bodyPr>
          <a:lstStyle/>
          <a:p>
            <a:endParaRPr lang="zh-CN" altLang="en-US" dirty="0"/>
          </a:p>
        </p:txBody>
      </p:sp>
      <p:sp>
        <p:nvSpPr>
          <p:cNvPr id="12" name="文本框 11">
            <a:extLst>
              <a:ext uri="{FF2B5EF4-FFF2-40B4-BE49-F238E27FC236}">
                <a16:creationId xmlns:a16="http://schemas.microsoft.com/office/drawing/2014/main" id="{03079CB8-F412-787E-E478-60173D7CACAC}"/>
              </a:ext>
            </a:extLst>
          </p:cNvPr>
          <p:cNvSpPr txBox="1"/>
          <p:nvPr/>
        </p:nvSpPr>
        <p:spPr>
          <a:xfrm>
            <a:off x="2706650" y="3099997"/>
            <a:ext cx="1770353" cy="1569000"/>
          </a:xfrm>
          <a:prstGeom prst="rect">
            <a:avLst/>
          </a:prstGeom>
          <a:noFill/>
          <a:ln w="15875" cmpd="sng">
            <a:solidFill>
              <a:schemeClr val="accent1">
                <a:shade val="50000"/>
              </a:schemeClr>
            </a:solidFill>
            <a:prstDash val="sysDash"/>
          </a:ln>
        </p:spPr>
        <p:txBody>
          <a:bodyPr wrap="square" rtlCol="0" anchor="t">
            <a:spAutoFit/>
          </a:bodyPr>
          <a:lstStyle/>
          <a:p>
            <a:endParaRPr lang="zh-CN" altLang="en-US" dirty="0"/>
          </a:p>
        </p:txBody>
      </p:sp>
      <p:grpSp>
        <p:nvGrpSpPr>
          <p:cNvPr id="24" name="组合 23"/>
          <p:cNvGrpSpPr/>
          <p:nvPr/>
        </p:nvGrpSpPr>
        <p:grpSpPr>
          <a:xfrm>
            <a:off x="1245235" y="323215"/>
            <a:ext cx="6748145" cy="604520"/>
            <a:chOff x="716110" y="296170"/>
            <a:chExt cx="6748251" cy="604319"/>
          </a:xfrm>
        </p:grpSpPr>
        <p:sp>
          <p:nvSpPr>
            <p:cNvPr id="25" name="文本框 24"/>
            <p:cNvSpPr txBox="1"/>
            <p:nvPr/>
          </p:nvSpPr>
          <p:spPr>
            <a:xfrm>
              <a:off x="716110" y="296170"/>
              <a:ext cx="6748251" cy="498944"/>
            </a:xfrm>
            <a:prstGeom prst="rect">
              <a:avLst/>
            </a:prstGeom>
            <a:noFill/>
          </p:spPr>
          <p:txBody>
            <a:bodyPr wrap="square" lIns="68580" tIns="34290" rIns="68580" bIns="34290" rtlCol="0">
              <a:spAutoFit/>
            </a:bodyPr>
            <a:lstStyle/>
            <a:p>
              <a:pPr defTabSz="685800"/>
              <a:r>
                <a:rPr lang="zh-CN" altLang="en-US" sz="2800" b="1" spc="300" dirty="0">
                  <a:solidFill>
                    <a:srgbClr val="3D5594"/>
                  </a:solidFill>
                  <a:latin typeface="微软雅黑" panose="020B0503020204020204" charset="-122"/>
                  <a:ea typeface="微软雅黑" panose="020B0503020204020204" charset="-122"/>
                  <a:cs typeface="+mn-ea"/>
                  <a:sym typeface="+mn-lt"/>
                </a:rPr>
                <a:t>元器件基础</a:t>
              </a:r>
            </a:p>
          </p:txBody>
        </p:sp>
        <p:cxnSp>
          <p:nvCxnSpPr>
            <p:cNvPr id="26" name="直接连接符 25"/>
            <p:cNvCxnSpPr/>
            <p:nvPr/>
          </p:nvCxnSpPr>
          <p:spPr>
            <a:xfrm flipV="1">
              <a:off x="774478" y="898584"/>
              <a:ext cx="1385570" cy="1905"/>
            </a:xfrm>
            <a:prstGeom prst="line">
              <a:avLst/>
            </a:prstGeom>
            <a:noFill/>
            <a:ln w="28575" cap="flat" cmpd="sng" algn="ctr">
              <a:solidFill>
                <a:srgbClr val="3D5594"/>
              </a:solidFill>
              <a:prstDash val="solid"/>
              <a:miter lim="800000"/>
            </a:ln>
            <a:effectLst/>
          </p:spPr>
        </p:cxnSp>
      </p:grpSp>
      <p:pic>
        <p:nvPicPr>
          <p:cNvPr id="73" name="图片 72" descr="复旦大学微电子学院芯创讲师团"/>
          <p:cNvPicPr>
            <a:picLocks noChangeAspect="1"/>
          </p:cNvPicPr>
          <p:nvPr/>
        </p:nvPicPr>
        <p:blipFill>
          <a:blip r:embed="rId22">
            <a:lum bright="12000" contrast="-12000"/>
          </a:blip>
          <a:srcRect l="24353" t="13598" r="23764" b="35672"/>
          <a:stretch>
            <a:fillRect/>
          </a:stretch>
        </p:blipFill>
        <p:spPr>
          <a:xfrm>
            <a:off x="289560" y="102870"/>
            <a:ext cx="955675" cy="935355"/>
          </a:xfrm>
          <a:prstGeom prst="rect">
            <a:avLst/>
          </a:prstGeom>
        </p:spPr>
      </p:pic>
      <p:grpSp>
        <p:nvGrpSpPr>
          <p:cNvPr id="6" name="组合 5"/>
          <p:cNvGrpSpPr/>
          <p:nvPr/>
        </p:nvGrpSpPr>
        <p:grpSpPr>
          <a:xfrm>
            <a:off x="-12700" y="6480175"/>
            <a:ext cx="12205335" cy="424815"/>
            <a:chOff x="-20" y="10072"/>
            <a:chExt cx="19221" cy="728"/>
          </a:xfrm>
        </p:grpSpPr>
        <p:sp>
          <p:nvSpPr>
            <p:cNvPr id="7" name="TextBox 7"/>
            <p:cNvSpPr txBox="1"/>
            <p:nvPr/>
          </p:nvSpPr>
          <p:spPr>
            <a:xfrm>
              <a:off x="-20" y="10072"/>
              <a:ext cx="19221" cy="728"/>
            </a:xfrm>
            <a:prstGeom prst="rect">
              <a:avLst/>
            </a:prstGeom>
            <a:gradFill>
              <a:gsLst>
                <a:gs pos="100000">
                  <a:srgbClr val="1F407C">
                    <a:alpha val="95000"/>
                  </a:srgbClr>
                </a:gs>
                <a:gs pos="50000">
                  <a:srgbClr val="00328D">
                    <a:alpha val="100000"/>
                  </a:srgbClr>
                </a:gs>
                <a:gs pos="0">
                  <a:srgbClr val="1F407C">
                    <a:alpha val="95000"/>
                  </a:srgbClr>
                </a:gs>
              </a:gsLst>
              <a:lin ang="0" scaled="0"/>
            </a:gradFill>
            <a:ln>
              <a:noFill/>
            </a:ln>
          </p:spPr>
          <p:txBody>
            <a:bodyPr wrap="square" rtlCol="0">
              <a:noAutofit/>
            </a:bodyPr>
            <a:lstStyle/>
            <a:p>
              <a:endParaRPr lang="zh-CN" altLang="en-US" dirty="0"/>
            </a:p>
          </p:txBody>
        </p:sp>
        <p:pic>
          <p:nvPicPr>
            <p:cNvPr id="9" name="图片 8" descr="复旦大学微电子学院芯创讲师团"/>
            <p:cNvPicPr>
              <a:picLocks noChangeAspect="1"/>
            </p:cNvPicPr>
            <p:nvPr/>
          </p:nvPicPr>
          <p:blipFill>
            <a:blip r:embed="rId22">
              <a:alphaModFix amt="80000"/>
              <a:lum bright="100000"/>
            </a:blip>
            <a:srcRect t="63900" b="21773"/>
            <a:stretch>
              <a:fillRect/>
            </a:stretch>
          </p:blipFill>
          <p:spPr>
            <a:xfrm>
              <a:off x="7911" y="10129"/>
              <a:ext cx="3359" cy="617"/>
            </a:xfrm>
            <a:prstGeom prst="rect">
              <a:avLst/>
            </a:prstGeom>
          </p:spPr>
        </p:pic>
      </p:grpSp>
      <p:pic>
        <p:nvPicPr>
          <p:cNvPr id="20" name="图片 19"/>
          <p:cNvPicPr>
            <a:picLocks noChangeAspect="1"/>
          </p:cNvPicPr>
          <p:nvPr>
            <p:custDataLst>
              <p:tags r:id="rId2"/>
            </p:custDataLst>
          </p:nvPr>
        </p:nvPicPr>
        <p:blipFill>
          <a:blip r:embed="rId23"/>
          <a:srcRect l="25573" t="14558" r="16609" b="5454"/>
          <a:stretch/>
        </p:blipFill>
        <p:spPr>
          <a:xfrm>
            <a:off x="2824406" y="3105881"/>
            <a:ext cx="532721" cy="573958"/>
          </a:xfrm>
          <a:prstGeom prst="rect">
            <a:avLst/>
          </a:prstGeom>
        </p:spPr>
      </p:pic>
      <p:pic>
        <p:nvPicPr>
          <p:cNvPr id="23" name="图片 22"/>
          <p:cNvPicPr>
            <a:picLocks noChangeAspect="1"/>
          </p:cNvPicPr>
          <p:nvPr>
            <p:custDataLst>
              <p:tags r:id="rId3"/>
            </p:custDataLst>
          </p:nvPr>
        </p:nvPicPr>
        <p:blipFill>
          <a:blip r:embed="rId24"/>
          <a:srcRect l="25411" t="31039" r="22388" b="17005"/>
          <a:stretch/>
        </p:blipFill>
        <p:spPr>
          <a:xfrm>
            <a:off x="2886752" y="4279295"/>
            <a:ext cx="437553" cy="253376"/>
          </a:xfrm>
          <a:prstGeom prst="rect">
            <a:avLst/>
          </a:prstGeom>
        </p:spPr>
      </p:pic>
      <p:sp>
        <p:nvSpPr>
          <p:cNvPr id="29" name="文本框 28"/>
          <p:cNvSpPr txBox="1"/>
          <p:nvPr>
            <p:custDataLst>
              <p:tags r:id="rId4"/>
            </p:custDataLst>
          </p:nvPr>
        </p:nvSpPr>
        <p:spPr>
          <a:xfrm>
            <a:off x="3357128" y="3191286"/>
            <a:ext cx="1030607" cy="337185"/>
          </a:xfrm>
          <a:prstGeom prst="rect">
            <a:avLst/>
          </a:prstGeom>
          <a:noFill/>
        </p:spPr>
        <p:txBody>
          <a:bodyPr wrap="square" rtlCol="0">
            <a:spAutoFit/>
          </a:bodyPr>
          <a:lstStyle/>
          <a:p>
            <a:pPr algn="l"/>
            <a:r>
              <a:rPr lang="zh-CN" altLang="en-US" sz="1600" dirty="0">
                <a:solidFill>
                  <a:schemeClr val="tx1">
                    <a:lumMod val="65000"/>
                    <a:lumOff val="35000"/>
                  </a:schemeClr>
                </a:solidFill>
                <a:latin typeface="微软雅黑" panose="020B0503020204020204" charset="-122"/>
                <a:ea typeface="微软雅黑" panose="020B0503020204020204" charset="-122"/>
              </a:rPr>
              <a:t>正极符号</a:t>
            </a:r>
          </a:p>
        </p:txBody>
      </p:sp>
      <p:sp>
        <p:nvSpPr>
          <p:cNvPr id="30" name="文本框 29"/>
          <p:cNvSpPr txBox="1"/>
          <p:nvPr>
            <p:custDataLst>
              <p:tags r:id="rId5"/>
            </p:custDataLst>
          </p:nvPr>
        </p:nvSpPr>
        <p:spPr>
          <a:xfrm>
            <a:off x="3339544" y="4038391"/>
            <a:ext cx="1137459" cy="583565"/>
          </a:xfrm>
          <a:prstGeom prst="rect">
            <a:avLst/>
          </a:prstGeom>
          <a:noFill/>
        </p:spPr>
        <p:txBody>
          <a:bodyPr wrap="square" rtlCol="0">
            <a:spAutoFit/>
          </a:bodyPr>
          <a:lstStyle/>
          <a:p>
            <a:pPr algn="l"/>
            <a:r>
              <a:rPr lang="zh-CN" altLang="en-US" sz="1600" dirty="0">
                <a:solidFill>
                  <a:schemeClr val="tx1">
                    <a:lumMod val="65000"/>
                    <a:lumOff val="35000"/>
                  </a:schemeClr>
                </a:solidFill>
                <a:latin typeface="微软雅黑" panose="020B0503020204020204" charset="-122"/>
                <a:ea typeface="微软雅黑" panose="020B0503020204020204" charset="-122"/>
              </a:rPr>
              <a:t>接地符号</a:t>
            </a:r>
          </a:p>
          <a:p>
            <a:pPr algn="l"/>
            <a:r>
              <a:rPr lang="en-US" altLang="zh-CN" sz="1600" dirty="0">
                <a:solidFill>
                  <a:schemeClr val="tx1">
                    <a:lumMod val="65000"/>
                    <a:lumOff val="35000"/>
                  </a:schemeClr>
                </a:solidFill>
                <a:latin typeface="微软雅黑" panose="020B0503020204020204" charset="-122"/>
                <a:ea typeface="微软雅黑" panose="020B0503020204020204" charset="-122"/>
              </a:rPr>
              <a:t>(</a:t>
            </a:r>
            <a:r>
              <a:rPr lang="zh-CN" altLang="en-US" sz="1600" dirty="0">
                <a:solidFill>
                  <a:schemeClr val="tx1">
                    <a:lumMod val="65000"/>
                    <a:lumOff val="35000"/>
                  </a:schemeClr>
                </a:solidFill>
                <a:latin typeface="微软雅黑" panose="020B0503020204020204" charset="-122"/>
                <a:ea typeface="微软雅黑" panose="020B0503020204020204" charset="-122"/>
              </a:rPr>
              <a:t>负极符号）</a:t>
            </a:r>
          </a:p>
        </p:txBody>
      </p:sp>
      <p:grpSp>
        <p:nvGrpSpPr>
          <p:cNvPr id="18" name="组合 17"/>
          <p:cNvGrpSpPr/>
          <p:nvPr/>
        </p:nvGrpSpPr>
        <p:grpSpPr>
          <a:xfrm>
            <a:off x="730250" y="1210310"/>
            <a:ext cx="5557520" cy="1208608"/>
            <a:chOff x="1150" y="5311"/>
            <a:chExt cx="8752" cy="3383"/>
          </a:xfrm>
        </p:grpSpPr>
        <p:sp>
          <p:nvSpPr>
            <p:cNvPr id="19" name="矩形 18"/>
            <p:cNvSpPr/>
            <p:nvPr>
              <p:custDataLst>
                <p:tags r:id="rId18"/>
              </p:custDataLst>
            </p:nvPr>
          </p:nvSpPr>
          <p:spPr>
            <a:xfrm>
              <a:off x="1150" y="5311"/>
              <a:ext cx="6391" cy="1289"/>
            </a:xfrm>
            <a:prstGeom prst="rect">
              <a:avLst/>
            </a:prstGeom>
          </p:spPr>
          <p:txBody>
            <a:bodyPr wrap="square">
              <a:spAutoFit/>
            </a:bodyPr>
            <a:lstStyle/>
            <a:p>
              <a:pPr marL="342900" indent="-342900" algn="l">
                <a:buFont typeface="Wingdings" panose="05000000000000000000" pitchFamily="2" charset="2"/>
                <a:buChar char="n"/>
              </a:pPr>
              <a:r>
                <a:rPr lang="zh-CN" sz="2400" b="1" dirty="0">
                  <a:solidFill>
                    <a:srgbClr val="2F5EB0"/>
                  </a:solidFill>
                  <a:latin typeface="微软雅黑" panose="020B0503020204020204" charset="-122"/>
                  <a:ea typeface="微软雅黑" panose="020B0503020204020204" charset="-122"/>
                </a:rPr>
                <a:t>电源</a:t>
              </a:r>
            </a:p>
          </p:txBody>
        </p:sp>
        <p:sp>
          <p:nvSpPr>
            <p:cNvPr id="21" name="矩形 20"/>
            <p:cNvSpPr/>
            <p:nvPr>
              <p:custDataLst>
                <p:tags r:id="rId19"/>
              </p:custDataLst>
            </p:nvPr>
          </p:nvSpPr>
          <p:spPr>
            <a:xfrm>
              <a:off x="1510" y="6600"/>
              <a:ext cx="8392" cy="2094"/>
            </a:xfrm>
            <a:prstGeom prst="rect">
              <a:avLst/>
            </a:prstGeom>
          </p:spPr>
          <p:txBody>
            <a:bodyPr wrap="square">
              <a:noAutofit/>
            </a:bodyPr>
            <a:lstStyle/>
            <a:p>
              <a:pPr marL="342900" indent="-342900" fontAlgn="auto">
                <a:lnSpc>
                  <a:spcPct val="125000"/>
                </a:lnSpc>
                <a:spcBef>
                  <a:spcPts val="600"/>
                </a:spcBef>
                <a:buFont typeface="Arial" panose="020B0604020202020204" pitchFamily="34" charset="0"/>
                <a:buChar char="•"/>
              </a:pPr>
              <a:r>
                <a:rPr lang="zh-CN" altLang="en-US" sz="2000" dirty="0">
                  <a:latin typeface="微软雅黑" panose="020B0503020204020204" charset="-122"/>
                  <a:ea typeface="微软雅黑" panose="020B0503020204020204" charset="-122"/>
                </a:rPr>
                <a:t>电池盒</a:t>
              </a:r>
              <a:r>
                <a:rPr lang="en-US" altLang="zh-CN" sz="2000" dirty="0">
                  <a:latin typeface="微软雅黑" panose="020B0503020204020204" charset="-122"/>
                  <a:ea typeface="微软雅黑" panose="020B0503020204020204" charset="-122"/>
                </a:rPr>
                <a:t>+1.5V</a:t>
              </a:r>
              <a:r>
                <a:rPr lang="zh-CN" altLang="en-US" sz="2000" dirty="0">
                  <a:latin typeface="微软雅黑" panose="020B0503020204020204" charset="-122"/>
                  <a:ea typeface="微软雅黑" panose="020B0503020204020204" charset="-122"/>
                </a:rPr>
                <a:t>电池</a:t>
              </a:r>
              <a:r>
                <a:rPr lang="en-US" altLang="zh-CN" sz="2000" dirty="0">
                  <a:latin typeface="微软雅黑" panose="020B0503020204020204" charset="-122"/>
                  <a:ea typeface="微软雅黑" panose="020B0503020204020204" charset="-122"/>
                </a:rPr>
                <a:t>4</a:t>
              </a:r>
              <a:r>
                <a:rPr lang="zh-CN" altLang="en-US" sz="2000" dirty="0">
                  <a:latin typeface="微软雅黑" panose="020B0503020204020204" charset="-122"/>
                  <a:ea typeface="微软雅黑" panose="020B0503020204020204" charset="-122"/>
                </a:rPr>
                <a:t>节</a:t>
              </a:r>
            </a:p>
          </p:txBody>
        </p:sp>
      </p:grpSp>
      <p:pic>
        <p:nvPicPr>
          <p:cNvPr id="27" name="图片 26"/>
          <p:cNvPicPr>
            <a:picLocks noChangeAspect="1"/>
          </p:cNvPicPr>
          <p:nvPr>
            <p:custDataLst>
              <p:tags r:id="rId6"/>
            </p:custDataLst>
          </p:nvPr>
        </p:nvPicPr>
        <p:blipFill>
          <a:blip r:embed="rId25"/>
          <a:stretch>
            <a:fillRect/>
          </a:stretch>
        </p:blipFill>
        <p:spPr>
          <a:xfrm>
            <a:off x="8510270" y="2294255"/>
            <a:ext cx="2444750" cy="2604770"/>
          </a:xfrm>
          <a:prstGeom prst="rect">
            <a:avLst/>
          </a:prstGeom>
        </p:spPr>
      </p:pic>
      <p:pic>
        <p:nvPicPr>
          <p:cNvPr id="28" name="图片 27"/>
          <p:cNvPicPr>
            <a:picLocks noChangeAspect="1"/>
          </p:cNvPicPr>
          <p:nvPr>
            <p:custDataLst>
              <p:tags r:id="rId7"/>
            </p:custDataLst>
          </p:nvPr>
        </p:nvPicPr>
        <p:blipFill>
          <a:blip r:embed="rId26"/>
          <a:stretch>
            <a:fillRect/>
          </a:stretch>
        </p:blipFill>
        <p:spPr>
          <a:xfrm>
            <a:off x="5524930" y="3086470"/>
            <a:ext cx="2117725" cy="1645920"/>
          </a:xfrm>
          <a:prstGeom prst="rect">
            <a:avLst/>
          </a:prstGeom>
        </p:spPr>
      </p:pic>
      <p:sp>
        <p:nvSpPr>
          <p:cNvPr id="31" name="文本框 30"/>
          <p:cNvSpPr txBox="1"/>
          <p:nvPr>
            <p:custDataLst>
              <p:tags r:id="rId8"/>
            </p:custDataLst>
          </p:nvPr>
        </p:nvSpPr>
        <p:spPr>
          <a:xfrm>
            <a:off x="9445625" y="5096510"/>
            <a:ext cx="862965" cy="337185"/>
          </a:xfrm>
          <a:prstGeom prst="rect">
            <a:avLst/>
          </a:prstGeom>
          <a:noFill/>
        </p:spPr>
        <p:txBody>
          <a:bodyPr wrap="square" rtlCol="0">
            <a:spAutoFit/>
          </a:bodyPr>
          <a:lstStyle/>
          <a:p>
            <a:r>
              <a:rPr lang="zh-CN" altLang="en-US" sz="1600" b="1" dirty="0">
                <a:solidFill>
                  <a:schemeClr val="tx1">
                    <a:lumMod val="65000"/>
                    <a:lumOff val="35000"/>
                  </a:schemeClr>
                </a:solidFill>
                <a:latin typeface="微软雅黑" panose="020B0503020204020204" charset="-122"/>
                <a:ea typeface="微软雅黑" panose="020B0503020204020204" charset="-122"/>
              </a:rPr>
              <a:t>实物图</a:t>
            </a:r>
          </a:p>
        </p:txBody>
      </p:sp>
      <p:sp>
        <p:nvSpPr>
          <p:cNvPr id="32" name="文本框 31"/>
          <p:cNvSpPr txBox="1"/>
          <p:nvPr>
            <p:custDataLst>
              <p:tags r:id="rId9"/>
            </p:custDataLst>
          </p:nvPr>
        </p:nvSpPr>
        <p:spPr>
          <a:xfrm>
            <a:off x="2018955" y="5074067"/>
            <a:ext cx="902335" cy="337185"/>
          </a:xfrm>
          <a:prstGeom prst="rect">
            <a:avLst/>
          </a:prstGeom>
          <a:noFill/>
        </p:spPr>
        <p:txBody>
          <a:bodyPr wrap="square" rtlCol="0">
            <a:spAutoFit/>
          </a:bodyPr>
          <a:lstStyle/>
          <a:p>
            <a:pPr algn="ctr"/>
            <a:r>
              <a:rPr lang="zh-CN" altLang="en-US" sz="1600" b="1" dirty="0">
                <a:solidFill>
                  <a:schemeClr val="tx1">
                    <a:lumMod val="65000"/>
                    <a:lumOff val="35000"/>
                  </a:schemeClr>
                </a:solidFill>
                <a:latin typeface="微软雅黑" panose="020B0503020204020204" charset="-122"/>
                <a:ea typeface="微软雅黑" panose="020B0503020204020204" charset="-122"/>
              </a:rPr>
              <a:t>原理图</a:t>
            </a:r>
          </a:p>
        </p:txBody>
      </p:sp>
      <p:sp>
        <p:nvSpPr>
          <p:cNvPr id="33" name="文本框 32"/>
          <p:cNvSpPr txBox="1"/>
          <p:nvPr>
            <p:custDataLst>
              <p:tags r:id="rId10"/>
            </p:custDataLst>
          </p:nvPr>
        </p:nvSpPr>
        <p:spPr>
          <a:xfrm>
            <a:off x="6065315" y="5098150"/>
            <a:ext cx="862965" cy="337185"/>
          </a:xfrm>
          <a:prstGeom prst="rect">
            <a:avLst/>
          </a:prstGeom>
          <a:noFill/>
        </p:spPr>
        <p:txBody>
          <a:bodyPr wrap="square" rtlCol="0">
            <a:spAutoFit/>
          </a:bodyPr>
          <a:lstStyle/>
          <a:p>
            <a:r>
              <a:rPr lang="zh-CN" altLang="en-US" sz="1600" b="1" dirty="0">
                <a:solidFill>
                  <a:schemeClr val="tx1">
                    <a:lumMod val="65000"/>
                    <a:lumOff val="35000"/>
                  </a:schemeClr>
                </a:solidFill>
                <a:latin typeface="微软雅黑" panose="020B0503020204020204" charset="-122"/>
                <a:ea typeface="微软雅黑" panose="020B0503020204020204" charset="-122"/>
              </a:rPr>
              <a:t>装配图</a:t>
            </a:r>
          </a:p>
        </p:txBody>
      </p:sp>
      <p:sp>
        <p:nvSpPr>
          <p:cNvPr id="3" name="文本框 2">
            <a:extLst>
              <a:ext uri="{FF2B5EF4-FFF2-40B4-BE49-F238E27FC236}">
                <a16:creationId xmlns:a16="http://schemas.microsoft.com/office/drawing/2014/main" id="{A54605B5-A0DF-A6CA-4AFA-AE05FC337688}"/>
              </a:ext>
            </a:extLst>
          </p:cNvPr>
          <p:cNvSpPr txBox="1"/>
          <p:nvPr/>
        </p:nvSpPr>
        <p:spPr>
          <a:xfrm>
            <a:off x="5524929" y="3014816"/>
            <a:ext cx="2132965" cy="1870406"/>
          </a:xfrm>
          <a:prstGeom prst="rect">
            <a:avLst/>
          </a:prstGeom>
          <a:noFill/>
          <a:ln w="28575" cmpd="dbl">
            <a:solidFill>
              <a:schemeClr val="accent1">
                <a:shade val="50000"/>
              </a:schemeClr>
            </a:solidFill>
            <a:prstDash val="solid"/>
          </a:ln>
        </p:spPr>
        <p:txBody>
          <a:bodyPr wrap="square" rtlCol="0" anchor="t">
            <a:spAutoFit/>
          </a:bodyPr>
          <a:lstStyle/>
          <a:p>
            <a:endParaRPr lang="zh-CN" altLang="en-US" dirty="0"/>
          </a:p>
        </p:txBody>
      </p:sp>
      <p:sp>
        <p:nvSpPr>
          <p:cNvPr id="4" name="文本框 3">
            <a:extLst>
              <a:ext uri="{FF2B5EF4-FFF2-40B4-BE49-F238E27FC236}">
                <a16:creationId xmlns:a16="http://schemas.microsoft.com/office/drawing/2014/main" id="{77C486B0-6A9C-EAD5-65C7-FEFE1D50CDE8}"/>
              </a:ext>
            </a:extLst>
          </p:cNvPr>
          <p:cNvSpPr txBox="1"/>
          <p:nvPr/>
        </p:nvSpPr>
        <p:spPr>
          <a:xfrm>
            <a:off x="8608360" y="2294255"/>
            <a:ext cx="2282824" cy="2791777"/>
          </a:xfrm>
          <a:prstGeom prst="rect">
            <a:avLst/>
          </a:prstGeom>
          <a:noFill/>
          <a:ln w="28575" cmpd="dbl">
            <a:solidFill>
              <a:schemeClr val="accent1">
                <a:shade val="50000"/>
              </a:schemeClr>
            </a:solidFill>
            <a:prstDash val="solid"/>
          </a:ln>
        </p:spPr>
        <p:txBody>
          <a:bodyPr wrap="square" rtlCol="0" anchor="t">
            <a:spAutoFit/>
          </a:bodyPr>
          <a:lstStyle/>
          <a:p>
            <a:endParaRPr lang="zh-CN" altLang="en-US" dirty="0"/>
          </a:p>
        </p:txBody>
      </p:sp>
      <p:pic>
        <p:nvPicPr>
          <p:cNvPr id="8" name="图片 7">
            <a:extLst>
              <a:ext uri="{FF2B5EF4-FFF2-40B4-BE49-F238E27FC236}">
                <a16:creationId xmlns:a16="http://schemas.microsoft.com/office/drawing/2014/main" id="{C188DAE9-91FE-D13F-4138-DBE41743EA69}"/>
              </a:ext>
            </a:extLst>
          </p:cNvPr>
          <p:cNvPicPr>
            <a:picLocks noChangeAspect="1"/>
          </p:cNvPicPr>
          <p:nvPr/>
        </p:nvPicPr>
        <p:blipFill>
          <a:blip r:embed="rId27"/>
          <a:stretch>
            <a:fillRect/>
          </a:stretch>
        </p:blipFill>
        <p:spPr>
          <a:xfrm>
            <a:off x="1030241" y="3485549"/>
            <a:ext cx="905001" cy="838317"/>
          </a:xfrm>
          <a:prstGeom prst="rect">
            <a:avLst/>
          </a:prstGeom>
        </p:spPr>
      </p:pic>
      <p:sp>
        <p:nvSpPr>
          <p:cNvPr id="10" name="文本框 9">
            <a:extLst>
              <a:ext uri="{FF2B5EF4-FFF2-40B4-BE49-F238E27FC236}">
                <a16:creationId xmlns:a16="http://schemas.microsoft.com/office/drawing/2014/main" id="{C307A675-C590-B8E6-ED97-6F35C1E1B12E}"/>
              </a:ext>
            </a:extLst>
          </p:cNvPr>
          <p:cNvSpPr txBox="1"/>
          <p:nvPr/>
        </p:nvSpPr>
        <p:spPr>
          <a:xfrm>
            <a:off x="2162764" y="3690143"/>
            <a:ext cx="415498" cy="369332"/>
          </a:xfrm>
          <a:prstGeom prst="rect">
            <a:avLst/>
          </a:prstGeom>
          <a:noFill/>
        </p:spPr>
        <p:txBody>
          <a:bodyPr wrap="none" rtlCol="0">
            <a:spAutoFit/>
          </a:bodyPr>
          <a:lstStyle/>
          <a:p>
            <a:r>
              <a:rPr lang="zh-CN" altLang="en-US" dirty="0"/>
              <a:t>或</a:t>
            </a:r>
          </a:p>
        </p:txBody>
      </p:sp>
      <p:sp>
        <p:nvSpPr>
          <p:cNvPr id="11" name="文本框 10">
            <a:extLst>
              <a:ext uri="{FF2B5EF4-FFF2-40B4-BE49-F238E27FC236}">
                <a16:creationId xmlns:a16="http://schemas.microsoft.com/office/drawing/2014/main" id="{FC623F81-F88D-1DAC-3954-B9A3A1164CFC}"/>
              </a:ext>
            </a:extLst>
          </p:cNvPr>
          <p:cNvSpPr txBox="1"/>
          <p:nvPr/>
        </p:nvSpPr>
        <p:spPr>
          <a:xfrm>
            <a:off x="896918" y="3099997"/>
            <a:ext cx="1137459" cy="1569000"/>
          </a:xfrm>
          <a:prstGeom prst="rect">
            <a:avLst/>
          </a:prstGeom>
          <a:noFill/>
          <a:ln w="15875" cmpd="sng">
            <a:solidFill>
              <a:schemeClr val="accent1">
                <a:shade val="50000"/>
              </a:schemeClr>
            </a:solidFill>
            <a:prstDash val="sysDash"/>
          </a:ln>
        </p:spPr>
        <p:txBody>
          <a:bodyPr wrap="square" rtlCol="0" anchor="t">
            <a:spAutoFit/>
          </a:bodyPr>
          <a:lstStyle/>
          <a:p>
            <a:endParaRPr lang="zh-CN" altLang="en-US" dirty="0"/>
          </a:p>
        </p:txBody>
      </p:sp>
      <p:sp>
        <p:nvSpPr>
          <p:cNvPr id="13" name="文本框 12">
            <a:extLst>
              <a:ext uri="{FF2B5EF4-FFF2-40B4-BE49-F238E27FC236}">
                <a16:creationId xmlns:a16="http://schemas.microsoft.com/office/drawing/2014/main" id="{5EAD7E6D-F147-A2F6-6F41-C0BA2AB847D2}"/>
              </a:ext>
            </a:extLst>
          </p:cNvPr>
          <p:cNvSpPr txBox="1"/>
          <p:nvPr>
            <p:custDataLst>
              <p:tags r:id="rId11"/>
            </p:custDataLst>
          </p:nvPr>
        </p:nvSpPr>
        <p:spPr>
          <a:xfrm>
            <a:off x="888635" y="3311345"/>
            <a:ext cx="628959" cy="337185"/>
          </a:xfrm>
          <a:prstGeom prst="rect">
            <a:avLst/>
          </a:prstGeom>
          <a:noFill/>
        </p:spPr>
        <p:txBody>
          <a:bodyPr wrap="square" rtlCol="0">
            <a:spAutoFit/>
          </a:bodyPr>
          <a:lstStyle/>
          <a:p>
            <a:pPr algn="l"/>
            <a:r>
              <a:rPr lang="zh-CN" altLang="en-US" sz="1600" dirty="0">
                <a:solidFill>
                  <a:schemeClr val="tx1">
                    <a:lumMod val="65000"/>
                    <a:lumOff val="35000"/>
                  </a:schemeClr>
                </a:solidFill>
                <a:latin typeface="微软雅黑" panose="020B0503020204020204" charset="-122"/>
                <a:ea typeface="微软雅黑" panose="020B0503020204020204" charset="-122"/>
              </a:rPr>
              <a:t>正极</a:t>
            </a:r>
          </a:p>
        </p:txBody>
      </p:sp>
      <p:sp>
        <p:nvSpPr>
          <p:cNvPr id="14" name="文本框 13">
            <a:extLst>
              <a:ext uri="{FF2B5EF4-FFF2-40B4-BE49-F238E27FC236}">
                <a16:creationId xmlns:a16="http://schemas.microsoft.com/office/drawing/2014/main" id="{230A0C22-735E-C1E0-72C7-B1CB325AF211}"/>
              </a:ext>
            </a:extLst>
          </p:cNvPr>
          <p:cNvSpPr txBox="1"/>
          <p:nvPr>
            <p:custDataLst>
              <p:tags r:id="rId12"/>
            </p:custDataLst>
          </p:nvPr>
        </p:nvSpPr>
        <p:spPr>
          <a:xfrm>
            <a:off x="853782" y="4105898"/>
            <a:ext cx="628959" cy="337185"/>
          </a:xfrm>
          <a:prstGeom prst="rect">
            <a:avLst/>
          </a:prstGeom>
          <a:noFill/>
        </p:spPr>
        <p:txBody>
          <a:bodyPr wrap="square" rtlCol="0">
            <a:spAutoFit/>
          </a:bodyPr>
          <a:lstStyle/>
          <a:p>
            <a:pPr algn="l"/>
            <a:r>
              <a:rPr lang="zh-CN" altLang="en-US" sz="1600" dirty="0">
                <a:solidFill>
                  <a:schemeClr val="tx1">
                    <a:lumMod val="65000"/>
                    <a:lumOff val="35000"/>
                  </a:schemeClr>
                </a:solidFill>
                <a:latin typeface="微软雅黑" panose="020B0503020204020204" charset="-122"/>
                <a:ea typeface="微软雅黑" panose="020B0503020204020204" charset="-122"/>
              </a:rPr>
              <a:t>负极</a:t>
            </a:r>
          </a:p>
        </p:txBody>
      </p:sp>
      <p:sp>
        <p:nvSpPr>
          <p:cNvPr id="15" name="文本框 14">
            <a:extLst>
              <a:ext uri="{FF2B5EF4-FFF2-40B4-BE49-F238E27FC236}">
                <a16:creationId xmlns:a16="http://schemas.microsoft.com/office/drawing/2014/main" id="{05FCEE4D-89E3-97F0-6AF0-EDC018B80502}"/>
              </a:ext>
            </a:extLst>
          </p:cNvPr>
          <p:cNvSpPr txBox="1"/>
          <p:nvPr>
            <p:custDataLst>
              <p:tags r:id="rId13"/>
            </p:custDataLst>
          </p:nvPr>
        </p:nvSpPr>
        <p:spPr>
          <a:xfrm>
            <a:off x="5602354" y="3194089"/>
            <a:ext cx="628959" cy="337185"/>
          </a:xfrm>
          <a:prstGeom prst="rect">
            <a:avLst/>
          </a:prstGeom>
          <a:noFill/>
        </p:spPr>
        <p:txBody>
          <a:bodyPr wrap="square" rtlCol="0">
            <a:spAutoFit/>
          </a:bodyPr>
          <a:lstStyle/>
          <a:p>
            <a:pPr algn="l"/>
            <a:r>
              <a:rPr lang="zh-CN" altLang="en-US" sz="1600" dirty="0">
                <a:solidFill>
                  <a:schemeClr val="tx1">
                    <a:lumMod val="65000"/>
                    <a:lumOff val="35000"/>
                  </a:schemeClr>
                </a:solidFill>
                <a:latin typeface="微软雅黑" panose="020B0503020204020204" charset="-122"/>
                <a:ea typeface="微软雅黑" panose="020B0503020204020204" charset="-122"/>
              </a:rPr>
              <a:t>正极</a:t>
            </a:r>
          </a:p>
        </p:txBody>
      </p:sp>
      <p:sp>
        <p:nvSpPr>
          <p:cNvPr id="16" name="文本框 15">
            <a:extLst>
              <a:ext uri="{FF2B5EF4-FFF2-40B4-BE49-F238E27FC236}">
                <a16:creationId xmlns:a16="http://schemas.microsoft.com/office/drawing/2014/main" id="{1B787C6E-314F-2272-94C0-9950EB4BE35A}"/>
              </a:ext>
            </a:extLst>
          </p:cNvPr>
          <p:cNvSpPr txBox="1"/>
          <p:nvPr>
            <p:custDataLst>
              <p:tags r:id="rId14"/>
            </p:custDataLst>
          </p:nvPr>
        </p:nvSpPr>
        <p:spPr>
          <a:xfrm>
            <a:off x="5598928" y="4415053"/>
            <a:ext cx="628959" cy="337185"/>
          </a:xfrm>
          <a:prstGeom prst="rect">
            <a:avLst/>
          </a:prstGeom>
          <a:noFill/>
        </p:spPr>
        <p:txBody>
          <a:bodyPr wrap="square" rtlCol="0">
            <a:spAutoFit/>
          </a:bodyPr>
          <a:lstStyle/>
          <a:p>
            <a:pPr algn="l"/>
            <a:r>
              <a:rPr lang="zh-CN" altLang="en-US" sz="1600" dirty="0">
                <a:solidFill>
                  <a:schemeClr val="tx1">
                    <a:lumMod val="65000"/>
                    <a:lumOff val="35000"/>
                  </a:schemeClr>
                </a:solidFill>
                <a:latin typeface="微软雅黑" panose="020B0503020204020204" charset="-122"/>
                <a:ea typeface="微软雅黑" panose="020B0503020204020204" charset="-122"/>
              </a:rPr>
              <a:t>负极</a:t>
            </a:r>
          </a:p>
        </p:txBody>
      </p:sp>
      <p:sp>
        <p:nvSpPr>
          <p:cNvPr id="17" name="文本框 16">
            <a:extLst>
              <a:ext uri="{FF2B5EF4-FFF2-40B4-BE49-F238E27FC236}">
                <a16:creationId xmlns:a16="http://schemas.microsoft.com/office/drawing/2014/main" id="{7E90106B-2C7A-49F0-6D1B-22E483F69FBE}"/>
              </a:ext>
            </a:extLst>
          </p:cNvPr>
          <p:cNvSpPr txBox="1"/>
          <p:nvPr>
            <p:custDataLst>
              <p:tags r:id="rId15"/>
            </p:custDataLst>
          </p:nvPr>
        </p:nvSpPr>
        <p:spPr>
          <a:xfrm>
            <a:off x="10261694" y="2430041"/>
            <a:ext cx="628959" cy="584775"/>
          </a:xfrm>
          <a:prstGeom prst="rect">
            <a:avLst/>
          </a:prstGeom>
          <a:noFill/>
        </p:spPr>
        <p:txBody>
          <a:bodyPr wrap="square" rtlCol="0">
            <a:spAutoFit/>
          </a:bodyPr>
          <a:lstStyle/>
          <a:p>
            <a:pPr algn="l"/>
            <a:r>
              <a:rPr lang="zh-CN" altLang="en-US" sz="1600" dirty="0">
                <a:solidFill>
                  <a:schemeClr val="tx1">
                    <a:lumMod val="65000"/>
                    <a:lumOff val="35000"/>
                  </a:schemeClr>
                </a:solidFill>
                <a:latin typeface="微软雅黑" panose="020B0503020204020204" charset="-122"/>
                <a:ea typeface="微软雅黑" panose="020B0503020204020204" charset="-122"/>
              </a:rPr>
              <a:t>红色</a:t>
            </a:r>
            <a:br>
              <a:rPr lang="en-US" altLang="zh-CN" sz="1600" dirty="0">
                <a:solidFill>
                  <a:schemeClr val="tx1">
                    <a:lumMod val="65000"/>
                    <a:lumOff val="35000"/>
                  </a:schemeClr>
                </a:solidFill>
                <a:latin typeface="微软雅黑" panose="020B0503020204020204" charset="-122"/>
                <a:ea typeface="微软雅黑" panose="020B0503020204020204" charset="-122"/>
              </a:rPr>
            </a:br>
            <a:r>
              <a:rPr lang="zh-CN" altLang="en-US" sz="1600" dirty="0">
                <a:solidFill>
                  <a:schemeClr val="tx1">
                    <a:lumMod val="65000"/>
                    <a:lumOff val="35000"/>
                  </a:schemeClr>
                </a:solidFill>
                <a:latin typeface="微软雅黑" panose="020B0503020204020204" charset="-122"/>
                <a:ea typeface="微软雅黑" panose="020B0503020204020204" charset="-122"/>
              </a:rPr>
              <a:t>正极</a:t>
            </a:r>
          </a:p>
        </p:txBody>
      </p:sp>
      <p:sp>
        <p:nvSpPr>
          <p:cNvPr id="22" name="文本框 21">
            <a:extLst>
              <a:ext uri="{FF2B5EF4-FFF2-40B4-BE49-F238E27FC236}">
                <a16:creationId xmlns:a16="http://schemas.microsoft.com/office/drawing/2014/main" id="{96BA3878-B1C6-DB62-7A28-6AE13BE574B2}"/>
              </a:ext>
            </a:extLst>
          </p:cNvPr>
          <p:cNvSpPr txBox="1"/>
          <p:nvPr>
            <p:custDataLst>
              <p:tags r:id="rId16"/>
            </p:custDataLst>
          </p:nvPr>
        </p:nvSpPr>
        <p:spPr>
          <a:xfrm>
            <a:off x="8644200" y="4279295"/>
            <a:ext cx="628959" cy="584775"/>
          </a:xfrm>
          <a:prstGeom prst="rect">
            <a:avLst/>
          </a:prstGeom>
          <a:noFill/>
        </p:spPr>
        <p:txBody>
          <a:bodyPr wrap="square" rtlCol="0">
            <a:spAutoFit/>
          </a:bodyPr>
          <a:lstStyle/>
          <a:p>
            <a:pPr algn="l"/>
            <a:r>
              <a:rPr lang="zh-CN" altLang="en-US" sz="1600" dirty="0">
                <a:solidFill>
                  <a:schemeClr val="tx1">
                    <a:lumMod val="65000"/>
                    <a:lumOff val="35000"/>
                  </a:schemeClr>
                </a:solidFill>
                <a:latin typeface="微软雅黑" panose="020B0503020204020204" charset="-122"/>
                <a:ea typeface="微软雅黑" panose="020B0503020204020204" charset="-122"/>
              </a:rPr>
              <a:t>黑色</a:t>
            </a:r>
            <a:br>
              <a:rPr lang="en-US" altLang="zh-CN" sz="1600" dirty="0">
                <a:solidFill>
                  <a:schemeClr val="tx1">
                    <a:lumMod val="65000"/>
                    <a:lumOff val="35000"/>
                  </a:schemeClr>
                </a:solidFill>
                <a:latin typeface="微软雅黑" panose="020B0503020204020204" charset="-122"/>
                <a:ea typeface="微软雅黑" panose="020B0503020204020204" charset="-122"/>
              </a:rPr>
            </a:br>
            <a:r>
              <a:rPr lang="zh-CN" altLang="en-US" sz="1600" dirty="0">
                <a:solidFill>
                  <a:schemeClr val="tx1">
                    <a:lumMod val="65000"/>
                    <a:lumOff val="35000"/>
                  </a:schemeClr>
                </a:solidFill>
                <a:latin typeface="微软雅黑" panose="020B0503020204020204" charset="-122"/>
                <a:ea typeface="微软雅黑" panose="020B0503020204020204" charset="-122"/>
              </a:rPr>
              <a:t>负极</a:t>
            </a:r>
          </a:p>
        </p:txBody>
      </p:sp>
      <p:sp>
        <p:nvSpPr>
          <p:cNvPr id="36" name="文本框 35">
            <a:extLst>
              <a:ext uri="{FF2B5EF4-FFF2-40B4-BE49-F238E27FC236}">
                <a16:creationId xmlns:a16="http://schemas.microsoft.com/office/drawing/2014/main" id="{5CD8A631-A61B-CA02-9C3B-47CDF0951C43}"/>
              </a:ext>
            </a:extLst>
          </p:cNvPr>
          <p:cNvSpPr txBox="1"/>
          <p:nvPr>
            <p:custDataLst>
              <p:tags r:id="rId17"/>
            </p:custDataLst>
          </p:nvPr>
        </p:nvSpPr>
        <p:spPr>
          <a:xfrm>
            <a:off x="5396927" y="1194532"/>
            <a:ext cx="5472628" cy="783193"/>
          </a:xfrm>
          <a:prstGeom prst="roundRect">
            <a:avLst/>
          </a:prstGeom>
          <a:noFill/>
          <a:ln w="22225">
            <a:solidFill>
              <a:srgbClr val="C00000"/>
            </a:solidFill>
            <a:prstDash val="dash"/>
          </a:ln>
        </p:spPr>
        <p:txBody>
          <a:bodyPr wrap="square" rtlCol="0" anchor="t">
            <a:spAutoFit/>
          </a:bodyPr>
          <a:lstStyle/>
          <a:p>
            <a:pPr lvl="0">
              <a:buClrTx/>
              <a:buSzTx/>
              <a:buFontTx/>
            </a:pPr>
            <a:r>
              <a:rPr lang="zh-CN" altLang="en-US" sz="2000" b="1" dirty="0">
                <a:solidFill>
                  <a:srgbClr val="C00000"/>
                </a:solidFill>
                <a:latin typeface="微软雅黑" panose="020B0503020204020204" charset="-122"/>
                <a:ea typeface="微软雅黑" panose="020B0503020204020204" charset="-122"/>
                <a:cs typeface="微软雅黑" panose="020B0503020204020204" charset="-122"/>
                <a:sym typeface="+mn-ea"/>
              </a:rPr>
              <a:t>注：单节电池有凸起侧为正极，平整侧为负极。装入电池盒时负极与弹簧相连。</a:t>
            </a:r>
          </a:p>
        </p:txBody>
      </p:sp>
    </p:spTree>
    <p:custDataLst>
      <p:tags r:id="rId1"/>
    </p:custDataLst>
    <p:extLst>
      <p:ext uri="{BB962C8B-B14F-4D97-AF65-F5344CB8AC3E}">
        <p14:creationId xmlns:p14="http://schemas.microsoft.com/office/powerpoint/2010/main" val="1758633883"/>
      </p:ext>
    </p:ext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KSO_WPP_MARK_KEY" val="f93a2340-2e30-4c1f-a0fc-680d7aef26a7"/>
  <p:tag name="FULLTEXTBEAUTIFYED" val="1"/>
  <p:tag name="RESOURCE_RECORD_KEY" val="{&quot;29&quot;:[20495856],&quot;70&quot;:[3313595,3312151]}"/>
  <p:tag name="COMMONDATA" val="eyJoZGlkIjoiODVlMDc3MmFmYzAwOTcwOGUwOTkwN2ZmZTJiYTUxN2I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4.xml><?xml version="1.0" encoding="utf-8"?>
<p:tagLst xmlns:a="http://schemas.openxmlformats.org/drawingml/2006/main" xmlns:r="http://schemas.openxmlformats.org/officeDocument/2006/relationships"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87308"/>
  <p:tag name="KSO_WM_SLIDE_LAYOUT" val="a_b_e"/>
  <p:tag name="KSO_WM_SLIDE_LAYOUT_CNT" val="1_1_1"/>
</p:tagLst>
</file>

<file path=ppt/tags/tag10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7.xml><?xml version="1.0" encoding="utf-8"?>
<p:tagLst xmlns:a="http://schemas.openxmlformats.org/drawingml/2006/main" xmlns:r="http://schemas.openxmlformats.org/officeDocument/2006/relationships"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87308"/>
  <p:tag name="KSO_WM_SLIDE_LAYOUT" val="a_b_e"/>
  <p:tag name="KSO_WM_SLIDE_LAYOUT_CNT" val="1_1_1"/>
</p:tagLst>
</file>

<file path=ppt/tags/tag10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1.xml><?xml version="1.0" encoding="utf-8"?>
<p:tagLst xmlns:a="http://schemas.openxmlformats.org/drawingml/2006/main" xmlns:r="http://schemas.openxmlformats.org/officeDocument/2006/relationships"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87308"/>
  <p:tag name="KSO_WM_SLIDE_LAYOUT" val="a_b_e"/>
  <p:tag name="KSO_WM_SLIDE_LAYOUT_CNT" val="1_1_1"/>
</p:tagLst>
</file>

<file path=ppt/tags/tag1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5.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9"/>
  <p:tag name="KSO_WM_UNIT_FILL_TYPE" val="1"/>
  <p:tag name="KSO_WM_UNIT_TEXT_FILL_FORE_SCHEMECOLOR_INDEX_BRIGHTNESS" val="0"/>
  <p:tag name="KSO_WM_UNIT_TEXT_FILL_FORE_SCHEMECOLOR_INDEX" val="2"/>
  <p:tag name="KSO_WM_UNIT_TEXT_FILL_TYPE" val="1"/>
</p:tagLst>
</file>

<file path=ppt/tags/tag116.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9"/>
  <p:tag name="KSO_WM_UNIT_FILL_TYPE" val="1"/>
  <p:tag name="KSO_WM_UNIT_TEXT_FILL_FORE_SCHEMECOLOR_INDEX_BRIGHTNESS" val="0"/>
  <p:tag name="KSO_WM_UNIT_TEXT_FILL_FORE_SCHEMECOLOR_INDEX" val="2"/>
  <p:tag name="KSO_WM_UNIT_TEXT_FILL_TYPE" val="1"/>
</p:tagLst>
</file>

<file path=ppt/tags/tag117.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9"/>
  <p:tag name="KSO_WM_UNIT_FILL_TYPE" val="1"/>
  <p:tag name="KSO_WM_UNIT_TEXT_FILL_FORE_SCHEMECOLOR_INDEX_BRIGHTNESS" val="0"/>
  <p:tag name="KSO_WM_UNIT_TEXT_FILL_FORE_SCHEMECOLOR_INDEX" val="2"/>
  <p:tag name="KSO_WM_UNIT_TEXT_FILL_TYPE" val="1"/>
</p:tagLst>
</file>

<file path=ppt/tags/tag118.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9"/>
  <p:tag name="KSO_WM_UNIT_FILL_TYPE" val="1"/>
  <p:tag name="KSO_WM_UNIT_TEXT_FILL_FORE_SCHEMECOLOR_INDEX_BRIGHTNESS" val="0"/>
  <p:tag name="KSO_WM_UNIT_TEXT_FILL_FORE_SCHEMECOLOR_INDEX" val="2"/>
  <p:tag name="KSO_WM_UNIT_TEXT_FILL_TYPE" val="1"/>
</p:tagLst>
</file>

<file path=ppt/tags/tag119.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9"/>
  <p:tag name="KSO_WM_UNIT_FILL_TYPE" val="1"/>
  <p:tag name="KSO_WM_UNIT_TEXT_FILL_FORE_SCHEMECOLOR_INDEX_BRIGHTNESS" val="0"/>
  <p:tag name="KSO_WM_UNIT_TEXT_FILL_FORE_SCHEMECOLOR_INDEX" val="2"/>
  <p:tag name="KSO_WM_UNIT_TEXT_FILL_TYPE" val="1"/>
</p:tagLst>
</file>

<file path=ppt/tags/tag12.xml><?xml version="1.0" encoding="utf-8"?>
<p:tagLst xmlns:a="http://schemas.openxmlformats.org/drawingml/2006/main" xmlns:r="http://schemas.openxmlformats.org/officeDocument/2006/relationships"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87308"/>
  <p:tag name="KSO_WM_SLIDE_LAYOUT" val="a_b_e"/>
  <p:tag name="KSO_WM_SLIDE_LAYOUT_CNT" val="1_1_1"/>
</p:tagLst>
</file>

<file path=ppt/tags/tag120.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9"/>
  <p:tag name="KSO_WM_UNIT_FILL_TYPE" val="1"/>
  <p:tag name="KSO_WM_UNIT_TEXT_FILL_FORE_SCHEMECOLOR_INDEX_BRIGHTNESS" val="0"/>
  <p:tag name="KSO_WM_UNIT_TEXT_FILL_FORE_SCHEMECOLOR_INDEX" val="2"/>
  <p:tag name="KSO_WM_UNIT_TEXT_FILL_TYPE" val="1"/>
</p:tagLst>
</file>

<file path=ppt/tags/tag121.xml><?xml version="1.0" encoding="utf-8"?>
<p:tagLst xmlns:a="http://schemas.openxmlformats.org/drawingml/2006/main" xmlns:r="http://schemas.openxmlformats.org/officeDocument/2006/relationships" xmlns:p="http://schemas.openxmlformats.org/presentationml/2006/main">
  <p:tag name="KSO_WM_UNIT_LINE_FORE_SCHEMECOLOR_INDEX_BRIGHTNESS" val="0.35"/>
  <p:tag name="KSO_WM_UNIT_LINE_FORE_SCHEMECOLOR_INDEX" val="13"/>
  <p:tag name="KSO_WM_UNIT_LINE_FILL_TYPE" val="2"/>
</p:tagLst>
</file>

<file path=ppt/tags/tag122.xml><?xml version="1.0" encoding="utf-8"?>
<p:tagLst xmlns:a="http://schemas.openxmlformats.org/drawingml/2006/main" xmlns:r="http://schemas.openxmlformats.org/officeDocument/2006/relationships" xmlns:p="http://schemas.openxmlformats.org/presentationml/2006/main">
  <p:tag name="KSO_WM_UNIT_LINE_FORE_SCHEMECOLOR_INDEX_BRIGHTNESS" val="0.35"/>
  <p:tag name="KSO_WM_UNIT_LINE_FORE_SCHEMECOLOR_INDEX" val="13"/>
  <p:tag name="KSO_WM_UNIT_LINE_FILL_TYPE" val="2"/>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87308"/>
  <p:tag name="KSO_WM_SLIDE_LAYOUT" val="a_b_e"/>
  <p:tag name="KSO_WM_SLIDE_LAYOUT_CNT" val="1_1_1"/>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87308"/>
  <p:tag name="KSO_WM_SLIDE_LAYOUT" val="a_b_e"/>
  <p:tag name="KSO_WM_SLIDE_LAYOUT_CNT" val="1_1_1"/>
</p:tagLst>
</file>

<file path=ppt/tags/tag2.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87308"/>
  <p:tag name="KSO_WM_SLIDE_LAYOUT" val="a_b_e"/>
  <p:tag name="KSO_WM_SLIDE_LAYOUT_CNT" val="1_1_1"/>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87308"/>
  <p:tag name="KSO_WM_SLIDE_LAYOUT" val="a_b_e"/>
  <p:tag name="KSO_WM_SLIDE_LAYOUT_CNT" val="1_1_1"/>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UNIT_LINE_FORE_SCHEMECOLOR_INDEX_BRIGHTNESS" val="0.05"/>
  <p:tag name="KSO_WM_UNIT_LINE_FORE_SCHEMECOLOR_INDEX" val="9"/>
  <p:tag name="KSO_WM_UNIT_LINE_FILL_TYPE" val="2"/>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xml><?xml version="1.0" encoding="utf-8"?>
<p:tagLst xmlns:a="http://schemas.openxmlformats.org/drawingml/2006/main" xmlns:r="http://schemas.openxmlformats.org/officeDocument/2006/relationships"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87308"/>
  <p:tag name="KSO_WM_SLIDE_LAYOUT" val="a_b_e"/>
  <p:tag name="KSO_WM_SLIDE_LAYOUT_CNT" val="1_1_1"/>
</p:tagLst>
</file>

<file path=ppt/tags/tag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UNIT_FILL_FORE_SCHEMECOLOR_INDEX_BRIGHTNESS" val="0.05"/>
  <p:tag name="KSO_WM_UNIT_FILL_FORE_SCHEMECOLOR_INDEX" val="9"/>
  <p:tag name="KSO_WM_UNIT_FILL_TYPE" val="1"/>
  <p:tag name="KSO_WM_UNIT_TEXT_FILL_FORE_SCHEMECOLOR_INDEX_BRIGHTNESS" val="0"/>
  <p:tag name="KSO_WM_UNIT_TEXT_FILL_FORE_SCHEMECOLOR_INDEX" val="2"/>
  <p:tag name="KSO_WM_UNIT_TEXT_FILL_TYPE" val="1"/>
</p:tagLst>
</file>

<file path=ppt/tags/tag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87308"/>
  <p:tag name="KSO_WM_SLIDE_LAYOUT" val="a_b_e"/>
  <p:tag name="KSO_WM_SLIDE_LAYOUT_CNT" val="1_1_1"/>
</p:tagLst>
</file>

<file path=ppt/tags/tag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1.xml><?xml version="1.0" encoding="utf-8"?>
<p:tagLst xmlns:a="http://schemas.openxmlformats.org/drawingml/2006/main" xmlns:r="http://schemas.openxmlformats.org/officeDocument/2006/relationships"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87308"/>
  <p:tag name="KSO_WM_SLIDE_LAYOUT" val="a_b_e"/>
  <p:tag name="KSO_WM_SLIDE_LAYOUT_CNT" val="1_1_1"/>
</p:tagLst>
</file>

<file path=ppt/tags/tag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4.xml><?xml version="1.0" encoding="utf-8"?>
<p:tagLst xmlns:a="http://schemas.openxmlformats.org/drawingml/2006/main" xmlns:r="http://schemas.openxmlformats.org/officeDocument/2006/relationships"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87308"/>
  <p:tag name="KSO_WM_SLIDE_LAYOUT" val="a_b_e"/>
  <p:tag name="KSO_WM_SLIDE_LAYOUT_CNT" val="1_1_1"/>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7.xml><?xml version="1.0" encoding="utf-8"?>
<p:tagLst xmlns:a="http://schemas.openxmlformats.org/drawingml/2006/main" xmlns:r="http://schemas.openxmlformats.org/officeDocument/2006/relationships"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87308"/>
  <p:tag name="KSO_WM_SLIDE_LAYOUT" val="a_b_e"/>
  <p:tag name="KSO_WM_SLIDE_LAYOUT_CNT" val="1_1_1"/>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4.xml><?xml version="1.0" encoding="utf-8"?>
<p:tagLst xmlns:a="http://schemas.openxmlformats.org/drawingml/2006/main" xmlns:r="http://schemas.openxmlformats.org/officeDocument/2006/relationships"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87308"/>
  <p:tag name="KSO_WM_SLIDE_LAYOUT" val="a_b_e"/>
  <p:tag name="KSO_WM_SLIDE_LAYOUT_CNT" val="1_1_1"/>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6.xml><?xml version="1.0" encoding="utf-8"?>
<p:tagLst xmlns:a="http://schemas.openxmlformats.org/drawingml/2006/main" xmlns:r="http://schemas.openxmlformats.org/officeDocument/2006/relationships"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87308"/>
  <p:tag name="KSO_WM_SLIDE_LAYOUT" val="a_b_e"/>
  <p:tag name="KSO_WM_SLIDE_LAYOUT_CNT" val="1_1_1"/>
</p:tagLst>
</file>

<file path=ppt/tags/tag7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8.xml><?xml version="1.0" encoding="utf-8"?>
<p:tagLst xmlns:a="http://schemas.openxmlformats.org/drawingml/2006/main" xmlns:r="http://schemas.openxmlformats.org/officeDocument/2006/relationships"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87308"/>
  <p:tag name="KSO_WM_SLIDE_LAYOUT" val="a_b_e"/>
  <p:tag name="KSO_WM_SLIDE_LAYOUT_CNT" val="1_1_1"/>
</p:tagLst>
</file>

<file path=ppt/tags/tag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1.xml><?xml version="1.0" encoding="utf-8"?>
<p:tagLst xmlns:a="http://schemas.openxmlformats.org/drawingml/2006/main" xmlns:r="http://schemas.openxmlformats.org/officeDocument/2006/relationships"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87308"/>
  <p:tag name="KSO_WM_SLIDE_LAYOUT" val="a_b_e"/>
  <p:tag name="KSO_WM_SLIDE_LAYOUT_CNT" val="1_1_1"/>
</p:tagLst>
</file>

<file path=ppt/tags/tag8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4.xml><?xml version="1.0" encoding="utf-8"?>
<p:tagLst xmlns:a="http://schemas.openxmlformats.org/drawingml/2006/main" xmlns:r="http://schemas.openxmlformats.org/officeDocument/2006/relationships"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87308"/>
  <p:tag name="KSO_WM_SLIDE_LAYOUT" val="a_b_e"/>
  <p:tag name="KSO_WM_SLIDE_LAYOUT_CNT" val="1_1_1"/>
</p:tagLst>
</file>

<file path=ppt/tags/tag8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87308"/>
  <p:tag name="KSO_WM_SLIDE_LAYOUT" val="a_b_e"/>
  <p:tag name="KSO_WM_SLIDE_LAYOUT_CNT" val="1_1_1"/>
</p:tagLst>
</file>

<file path=ppt/tags/tag9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1_Office 主题">
  <a:themeElements>
    <a:clrScheme name="">
      <a:dk1>
        <a:srgbClr val="000000"/>
      </a:dk1>
      <a:lt1>
        <a:srgbClr val="FFFFFF"/>
      </a:lt1>
      <a:dk2>
        <a:srgbClr val="E2EFFD"/>
      </a:dk2>
      <a:lt2>
        <a:srgbClr val="014589"/>
      </a:lt2>
      <a:accent1>
        <a:srgbClr val="003C83"/>
      </a:accent1>
      <a:accent2>
        <a:srgbClr val="015CB7"/>
      </a:accent2>
      <a:accent3>
        <a:srgbClr val="2573C5"/>
      </a:accent3>
      <a:accent4>
        <a:srgbClr val="3785D8"/>
      </a:accent4>
      <a:accent5>
        <a:srgbClr val="1D7ADC"/>
      </a:accent5>
      <a:accent6>
        <a:srgbClr val="3785D8"/>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9389</TotalTime>
  <Words>2205</Words>
  <Application>Microsoft Office PowerPoint</Application>
  <PresentationFormat>宽屏</PresentationFormat>
  <Paragraphs>213</Paragraphs>
  <Slides>21</Slides>
  <Notes>21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21</vt:i4>
      </vt:variant>
    </vt:vector>
  </HeadingPairs>
  <TitlesOfParts>
    <vt:vector size="29" baseType="lpstr">
      <vt:lpstr>Wingdings</vt:lpstr>
      <vt:lpstr>微软雅黑</vt:lpstr>
      <vt:lpstr>锦绣宋体</vt:lpstr>
      <vt:lpstr>Calibri Light</vt:lpstr>
      <vt:lpstr>Times New Roman</vt:lpstr>
      <vt:lpstr>Arial</vt:lpstr>
      <vt:lpstr>Calibri</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软微 王</cp:lastModifiedBy>
  <cp:revision>366</cp:revision>
  <dcterms:created xsi:type="dcterms:W3CDTF">2018-09-17T11:33:00Z</dcterms:created>
  <dcterms:modified xsi:type="dcterms:W3CDTF">2025-03-09T14:26:45Z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E3A83EF535F042629DEE8199105535AF_13</vt:lpwstr>
  </property>
  <property fmtid="{D5CDD505-2E9C-101B-9397-08002B2CF9AE}" pid="3" name="KSOProductBuildVer">
    <vt:lpwstr>2052-12.1.0.16929</vt:lpwstr>
  </property>
</Properties>
</file>

<file path=docProps/thumbnail.jpeg>
</file>